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89" r:id="rId2"/>
    <p:sldMasterId id="2147483800" r:id="rId3"/>
    <p:sldMasterId id="2147483821" r:id="rId4"/>
    <p:sldMasterId id="2147483839" r:id="rId5"/>
    <p:sldMasterId id="2147483854" r:id="rId6"/>
    <p:sldMasterId id="2147483932" r:id="rId7"/>
  </p:sldMasterIdLst>
  <p:notesMasterIdLst>
    <p:notesMasterId r:id="rId23"/>
  </p:notesMasterIdLst>
  <p:handoutMasterIdLst>
    <p:handoutMasterId r:id="rId24"/>
  </p:handoutMasterIdLst>
  <p:sldIdLst>
    <p:sldId id="552" r:id="rId8"/>
    <p:sldId id="646" r:id="rId9"/>
    <p:sldId id="653" r:id="rId10"/>
    <p:sldId id="654" r:id="rId11"/>
    <p:sldId id="655" r:id="rId12"/>
    <p:sldId id="656" r:id="rId13"/>
    <p:sldId id="657" r:id="rId14"/>
    <p:sldId id="658" r:id="rId15"/>
    <p:sldId id="659" r:id="rId16"/>
    <p:sldId id="660" r:id="rId17"/>
    <p:sldId id="661" r:id="rId18"/>
    <p:sldId id="662" r:id="rId19"/>
    <p:sldId id="663" r:id="rId20"/>
    <p:sldId id="664" r:id="rId21"/>
    <p:sldId id="553" r:id="rId22"/>
  </p:sldIdLst>
  <p:sldSz cx="9144000" cy="6858000" type="screen4x3"/>
  <p:notesSz cx="67691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A43"/>
    <a:srgbClr val="313133"/>
    <a:srgbClr val="003466"/>
    <a:srgbClr val="787878"/>
    <a:srgbClr val="646464"/>
    <a:srgbClr val="E6E6E6"/>
    <a:srgbClr val="DCDCDC"/>
    <a:srgbClr val="525254"/>
    <a:srgbClr val="B20837"/>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7" autoAdjust="0"/>
    <p:restoredTop sz="94605" autoAdjust="0"/>
  </p:normalViewPr>
  <p:slideViewPr>
    <p:cSldViewPr snapToGrid="0" showGuides="1">
      <p:cViewPr varScale="1">
        <p:scale>
          <a:sx n="72" d="100"/>
          <a:sy n="72" d="100"/>
        </p:scale>
        <p:origin x="1284" y="72"/>
      </p:cViewPr>
      <p:guideLst>
        <p:guide orient="horz" pos="218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774"/>
    </p:cViewPr>
  </p:sorterViewPr>
  <p:notesViewPr>
    <p:cSldViewPr snapToGrid="0">
      <p:cViewPr varScale="1">
        <p:scale>
          <a:sx n="88" d="100"/>
          <a:sy n="88" d="100"/>
        </p:scale>
        <p:origin x="-3870" y="-120"/>
      </p:cViewPr>
      <p:guideLst>
        <p:guide orient="horz" pos="3120"/>
        <p:guide pos="2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440" tIns="45720" rIns="91440" bIns="45720" rtlCol="0"/>
          <a:lstStyle>
            <a:lvl1pPr algn="l">
              <a:defRPr sz="1200"/>
            </a:lvl1pPr>
          </a:lstStyle>
          <a:p>
            <a:r>
              <a:rPr lang="en-GB"/>
              <a:t>Scenario Number 03 - ECU Appendix B - Acquisition Requests (Scheduled for December 2015)</a:t>
            </a:r>
            <a:endParaRPr lang="en-US" dirty="0"/>
          </a:p>
        </p:txBody>
      </p:sp>
      <p:sp>
        <p:nvSpPr>
          <p:cNvPr id="3" name="Date Placeholder 2"/>
          <p:cNvSpPr>
            <a:spLocks noGrp="1"/>
          </p:cNvSpPr>
          <p:nvPr>
            <p:ph type="dt" sz="quarter" idx="1"/>
          </p:nvPr>
        </p:nvSpPr>
        <p:spPr>
          <a:xfrm>
            <a:off x="3834257" y="0"/>
            <a:ext cx="2933277" cy="495300"/>
          </a:xfrm>
          <a:prstGeom prst="rect">
            <a:avLst/>
          </a:prstGeom>
        </p:spPr>
        <p:txBody>
          <a:bodyPr vert="horz" lIns="91440" tIns="45720" rIns="91440" bIns="45720" rtlCol="0"/>
          <a:lstStyle>
            <a:lvl1pPr algn="r">
              <a:defRPr sz="1200"/>
            </a:lvl1pPr>
          </a:lstStyle>
          <a:p>
            <a:fld id="{BD5F226F-8ED5-495D-A17F-2CD75E10BF0C}" type="datetimeFigureOut">
              <a:rPr lang="en-US" smtClean="0"/>
              <a:t>16-Aug-18</a:t>
            </a:fld>
            <a:endParaRPr lang="en-US" dirty="0"/>
          </a:p>
        </p:txBody>
      </p:sp>
      <p:sp>
        <p:nvSpPr>
          <p:cNvPr id="4" name="Footer Placeholder 3"/>
          <p:cNvSpPr>
            <a:spLocks noGrp="1"/>
          </p:cNvSpPr>
          <p:nvPr>
            <p:ph type="ftr" sz="quarter" idx="2"/>
          </p:nvPr>
        </p:nvSpPr>
        <p:spPr>
          <a:xfrm>
            <a:off x="0" y="9408981"/>
            <a:ext cx="2933277" cy="4953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34257" y="9408981"/>
            <a:ext cx="2933277" cy="495300"/>
          </a:xfrm>
          <a:prstGeom prst="rect">
            <a:avLst/>
          </a:prstGeom>
        </p:spPr>
        <p:txBody>
          <a:bodyPr vert="horz" lIns="91440" tIns="45720" rIns="91440" bIns="45720" rtlCol="0" anchor="b"/>
          <a:lstStyle>
            <a:lvl1pPr algn="r">
              <a:defRPr sz="1200"/>
            </a:lvl1pPr>
          </a:lstStyle>
          <a:p>
            <a:fld id="{ABAC4FF8-6ED0-4190-AEBB-5AD2583082B4}" type="slidenum">
              <a:rPr lang="en-US" smtClean="0"/>
              <a:t>‹#›</a:t>
            </a:fld>
            <a:endParaRPr lang="en-US" dirty="0"/>
          </a:p>
        </p:txBody>
      </p:sp>
    </p:spTree>
    <p:extLst>
      <p:ext uri="{BB962C8B-B14F-4D97-AF65-F5344CB8AC3E}">
        <p14:creationId xmlns:p14="http://schemas.microsoft.com/office/powerpoint/2010/main" val="9833328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33277" cy="497020"/>
          </a:xfrm>
          <a:prstGeom prst="rect">
            <a:avLst/>
          </a:prstGeom>
        </p:spPr>
        <p:txBody>
          <a:bodyPr vert="horz" lIns="91440" tIns="45720" rIns="91440" bIns="45720" rtlCol="0"/>
          <a:lstStyle>
            <a:lvl1pPr algn="l">
              <a:defRPr sz="1200"/>
            </a:lvl1pPr>
          </a:lstStyle>
          <a:p>
            <a:r>
              <a:rPr lang="en-GB"/>
              <a:t>Scenario Number 03 - ECU Appendix B - Acquisition Requests (Scheduled for December 2015)</a:t>
            </a:r>
            <a:endParaRPr lang="en-US" dirty="0"/>
          </a:p>
        </p:txBody>
      </p:sp>
      <p:sp>
        <p:nvSpPr>
          <p:cNvPr id="3" name="מציין מיקום של תאריך 2"/>
          <p:cNvSpPr>
            <a:spLocks noGrp="1"/>
          </p:cNvSpPr>
          <p:nvPr>
            <p:ph type="dt" idx="1"/>
          </p:nvPr>
        </p:nvSpPr>
        <p:spPr>
          <a:xfrm>
            <a:off x="3834257" y="0"/>
            <a:ext cx="2933277" cy="497020"/>
          </a:xfrm>
          <a:prstGeom prst="rect">
            <a:avLst/>
          </a:prstGeom>
        </p:spPr>
        <p:txBody>
          <a:bodyPr vert="horz" lIns="91440" tIns="45720" rIns="91440" bIns="45720" rtlCol="0"/>
          <a:lstStyle>
            <a:lvl1pPr algn="r">
              <a:defRPr sz="1200"/>
            </a:lvl1pPr>
          </a:lstStyle>
          <a:p>
            <a:fld id="{5642BA45-5BA8-4098-BC1A-EE8A5C9DAADA}" type="datetimeFigureOut">
              <a:rPr lang="en-US" smtClean="0"/>
              <a:t>16-Aug-18</a:t>
            </a:fld>
            <a:endParaRPr lang="en-US" dirty="0"/>
          </a:p>
        </p:txBody>
      </p:sp>
      <p:sp>
        <p:nvSpPr>
          <p:cNvPr id="4" name="מציין מיקום של תמונת שקופית 3"/>
          <p:cNvSpPr>
            <a:spLocks noGrp="1" noRot="1" noChangeAspect="1"/>
          </p:cNvSpPr>
          <p:nvPr>
            <p:ph type="sldImg" idx="2"/>
          </p:nvPr>
        </p:nvSpPr>
        <p:spPr>
          <a:xfrm>
            <a:off x="1155700" y="1238250"/>
            <a:ext cx="4457700" cy="33432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מציין מיקום של הערות 4"/>
          <p:cNvSpPr>
            <a:spLocks noGrp="1"/>
          </p:cNvSpPr>
          <p:nvPr>
            <p:ph type="body" sz="quarter" idx="3"/>
          </p:nvPr>
        </p:nvSpPr>
        <p:spPr>
          <a:xfrm>
            <a:off x="676910" y="4767262"/>
            <a:ext cx="5415280" cy="3900488"/>
          </a:xfrm>
          <a:prstGeom prst="rect">
            <a:avLst/>
          </a:prstGeom>
        </p:spPr>
        <p:txBody>
          <a:bodyPr vert="horz" lIns="91440" tIns="45720" rIns="91440" bIns="45720" rtlCol="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0" y="9408981"/>
            <a:ext cx="2933277" cy="497019"/>
          </a:xfrm>
          <a:prstGeom prst="rect">
            <a:avLst/>
          </a:prstGeom>
        </p:spPr>
        <p:txBody>
          <a:bodyPr vert="horz" lIns="91440" tIns="45720" rIns="91440" bIns="45720" rtlCol="0" anchor="b"/>
          <a:lstStyle>
            <a:lvl1pPr algn="l">
              <a:defRPr sz="1200"/>
            </a:lvl1pPr>
          </a:lstStyle>
          <a:p>
            <a:endParaRPr lang="en-US" dirty="0"/>
          </a:p>
        </p:txBody>
      </p:sp>
      <p:sp>
        <p:nvSpPr>
          <p:cNvPr id="7" name="מציין מיקום של מספר שקופית 6"/>
          <p:cNvSpPr>
            <a:spLocks noGrp="1"/>
          </p:cNvSpPr>
          <p:nvPr>
            <p:ph type="sldNum" sz="quarter" idx="5"/>
          </p:nvPr>
        </p:nvSpPr>
        <p:spPr>
          <a:xfrm>
            <a:off x="3834257" y="9408981"/>
            <a:ext cx="2933277" cy="497019"/>
          </a:xfrm>
          <a:prstGeom prst="rect">
            <a:avLst/>
          </a:prstGeom>
        </p:spPr>
        <p:txBody>
          <a:bodyPr vert="horz" lIns="91440" tIns="45720" rIns="91440" bIns="45720" rtlCol="0" anchor="b"/>
          <a:lstStyle>
            <a:lvl1pPr algn="r">
              <a:defRPr sz="1200"/>
            </a:lvl1pPr>
          </a:lstStyle>
          <a:p>
            <a:fld id="{EBDBCF67-2B39-4494-9A46-CAA40423D8E3}" type="slidenum">
              <a:rPr lang="en-US" smtClean="0"/>
              <a:t>‹#›</a:t>
            </a:fld>
            <a:endParaRPr lang="en-US" dirty="0"/>
          </a:p>
        </p:txBody>
      </p:sp>
    </p:spTree>
    <p:extLst>
      <p:ext uri="{BB962C8B-B14F-4D97-AF65-F5344CB8AC3E}">
        <p14:creationId xmlns:p14="http://schemas.microsoft.com/office/powerpoint/2010/main" val="272666379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15</a:t>
            </a:fld>
            <a:endParaRPr lang="en-US" dirty="0"/>
          </a:p>
        </p:txBody>
      </p:sp>
    </p:spTree>
    <p:extLst>
      <p:ext uri="{BB962C8B-B14F-4D97-AF65-F5344CB8AC3E}">
        <p14:creationId xmlns:p14="http://schemas.microsoft.com/office/powerpoint/2010/main" val="2545855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7.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2.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3.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4.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5.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6.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2531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01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9590"/>
            <a:ext cx="9155957" cy="657014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8764621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9325959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6101444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3" name="Picture 12" descr="shutterstock_20188241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9203792" cy="5631322"/>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591568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4716057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5712255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1</a:t>
            </a:r>
          </a:p>
        </p:txBody>
      </p:sp>
      <p:sp>
        <p:nvSpPr>
          <p:cNvPr id="38" name="Oval 37"/>
          <p:cNvSpPr/>
          <p:nvPr userDrawn="1"/>
        </p:nvSpPr>
        <p:spPr>
          <a:xfrm>
            <a:off x="3872627"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2</a:t>
            </a:r>
          </a:p>
        </p:txBody>
      </p:sp>
      <p:sp>
        <p:nvSpPr>
          <p:cNvPr id="39" name="Oval 38"/>
          <p:cNvSpPr/>
          <p:nvPr userDrawn="1"/>
        </p:nvSpPr>
        <p:spPr>
          <a:xfrm>
            <a:off x="5850053"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3</a:t>
            </a:r>
          </a:p>
        </p:txBody>
      </p:sp>
      <p:sp>
        <p:nvSpPr>
          <p:cNvPr id="40" name="Oval 39"/>
          <p:cNvSpPr/>
          <p:nvPr userDrawn="1"/>
        </p:nvSpPr>
        <p:spPr>
          <a:xfrm>
            <a:off x="779128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4</a:t>
            </a:r>
          </a:p>
        </p:txBody>
      </p:sp>
    </p:spTree>
    <p:extLst>
      <p:ext uri="{BB962C8B-B14F-4D97-AF65-F5344CB8AC3E}">
        <p14:creationId xmlns:p14="http://schemas.microsoft.com/office/powerpoint/2010/main" val="6353254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556160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38158192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2" name="Picture 1" descr="shutterstock_23159863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5896251"/>
          </a:xfrm>
          <a:prstGeom prst="rect">
            <a:avLst/>
          </a:prstGeom>
        </p:spPr>
      </p:pic>
      <p:sp>
        <p:nvSpPr>
          <p:cNvPr id="12" name="מלבן 14"/>
          <p:cNvSpPr/>
          <p:nvPr userDrawn="1"/>
        </p:nvSpPr>
        <p:spPr>
          <a:xfrm>
            <a:off x="0" y="3759748"/>
            <a:ext cx="9144000" cy="1750037"/>
          </a:xfrm>
          <a:prstGeom prst="rect">
            <a:avLst/>
          </a:prstGeom>
          <a:solidFill>
            <a:srgbClr val="D9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44192"/>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93904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15559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E954D600-F5E1-4236-AEC0-BA8D049BEECB}"/>
              </a:ext>
            </a:extLst>
          </p:cNvPr>
          <p:cNvPicPr>
            <a:picLocks noChangeAspect="1"/>
          </p:cNvPicPr>
          <p:nvPr userDrawn="1"/>
        </p:nvPicPr>
        <p:blipFill>
          <a:blip r:embed="rId2"/>
          <a:stretch>
            <a:fillRect/>
          </a:stretch>
        </p:blipFill>
        <p:spPr>
          <a:xfrm>
            <a:off x="-8947" y="6588361"/>
            <a:ext cx="2895600" cy="266700"/>
          </a:xfrm>
          <a:prstGeom prst="rect">
            <a:avLst/>
          </a:prstGeom>
        </p:spPr>
      </p:pic>
      <p:pic>
        <p:nvPicPr>
          <p:cNvPr id="5" name="Picture 4">
            <a:extLst>
              <a:ext uri="{FF2B5EF4-FFF2-40B4-BE49-F238E27FC236}">
                <a16:creationId xmlns:a16="http://schemas.microsoft.com/office/drawing/2014/main" id="{FC381390-FBF6-429E-867C-2E33C0A7356F}"/>
              </a:ext>
            </a:extLst>
          </p:cNvPr>
          <p:cNvPicPr>
            <a:picLocks noChangeAspect="1"/>
          </p:cNvPicPr>
          <p:nvPr userDrawn="1"/>
        </p:nvPicPr>
        <p:blipFill>
          <a:blip r:embed="rId2"/>
          <a:stretch>
            <a:fillRect/>
          </a:stretch>
        </p:blipFill>
        <p:spPr>
          <a:xfrm>
            <a:off x="6269091" y="6588361"/>
            <a:ext cx="2895600" cy="266700"/>
          </a:xfrm>
          <a:prstGeom prst="rect">
            <a:avLst/>
          </a:prstGeom>
        </p:spPr>
      </p:pic>
      <p:pic>
        <p:nvPicPr>
          <p:cNvPr id="9" name="Picture 8">
            <a:extLst>
              <a:ext uri="{FF2B5EF4-FFF2-40B4-BE49-F238E27FC236}">
                <a16:creationId xmlns:a16="http://schemas.microsoft.com/office/drawing/2014/main" id="{49DE3F7E-679B-409E-9582-0885997F7F98}"/>
              </a:ext>
            </a:extLst>
          </p:cNvPr>
          <p:cNvPicPr>
            <a:picLocks noChangeAspect="1"/>
          </p:cNvPicPr>
          <p:nvPr userDrawn="1"/>
        </p:nvPicPr>
        <p:blipFill>
          <a:blip r:embed="rId3"/>
          <a:stretch>
            <a:fillRect/>
          </a:stretch>
        </p:blipFill>
        <p:spPr>
          <a:xfrm>
            <a:off x="8223479" y="6460104"/>
            <a:ext cx="495300" cy="114300"/>
          </a:xfrm>
          <a:prstGeom prst="rect">
            <a:avLst/>
          </a:prstGeom>
        </p:spPr>
      </p:pic>
    </p:spTree>
    <p:extLst>
      <p:ext uri="{BB962C8B-B14F-4D97-AF65-F5344CB8AC3E}">
        <p14:creationId xmlns:p14="http://schemas.microsoft.com/office/powerpoint/2010/main" val="346399980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801042313"/>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772" y="1954537"/>
            <a:ext cx="2568370"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60465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
        <p:nvSpPr>
          <p:cNvPr id="41"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21936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94191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81713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a:t>AGENDA/KEY TOPICS</a:t>
            </a:r>
          </a:p>
        </p:txBody>
      </p:sp>
    </p:spTree>
    <p:extLst>
      <p:ext uri="{BB962C8B-B14F-4D97-AF65-F5344CB8AC3E}">
        <p14:creationId xmlns:p14="http://schemas.microsoft.com/office/powerpoint/2010/main" val="3940971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232057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61540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28253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63467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7662"/>
          <a:stretch/>
        </p:blipFill>
        <p:spPr>
          <a:xfrm>
            <a:off x="-1" y="-25393"/>
            <a:ext cx="9144001" cy="6605127"/>
          </a:xfrm>
          <a:prstGeom prst="rect">
            <a:avLst/>
          </a:prstGeom>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42961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64247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73009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1621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68828" cy="657938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09716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919666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357284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57289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211162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002526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691805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441507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760746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4607758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85775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2054946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55957" cy="657014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9812309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4269314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DC406D-F335-4BA3-B7BC-288F6D6B591B}"/>
              </a:ext>
            </a:extLst>
          </p:cNvPr>
          <p:cNvPicPr>
            <a:picLocks noChangeAspect="1"/>
          </p:cNvPicPr>
          <p:nvPr userDrawn="1"/>
        </p:nvPicPr>
        <p:blipFill>
          <a:blip r:embed="rId2"/>
          <a:stretch>
            <a:fillRect/>
          </a:stretch>
        </p:blipFill>
        <p:spPr>
          <a:xfrm>
            <a:off x="7621438" y="6590581"/>
            <a:ext cx="1371600" cy="267419"/>
          </a:xfrm>
          <a:prstGeom prst="rect">
            <a:avLst/>
          </a:prstGeom>
        </p:spPr>
      </p:pic>
      <p:pic>
        <p:nvPicPr>
          <p:cNvPr id="3" name="Picture 2">
            <a:extLst>
              <a:ext uri="{FF2B5EF4-FFF2-40B4-BE49-F238E27FC236}">
                <a16:creationId xmlns:a16="http://schemas.microsoft.com/office/drawing/2014/main" id="{0D17E7D4-F2C5-4E2E-A60D-CF55B276ADEE}"/>
              </a:ext>
            </a:extLst>
          </p:cNvPr>
          <p:cNvPicPr>
            <a:picLocks noChangeAspect="1"/>
          </p:cNvPicPr>
          <p:nvPr userDrawn="1"/>
        </p:nvPicPr>
        <p:blipFill>
          <a:blip r:embed="rId3"/>
          <a:stretch>
            <a:fillRect/>
          </a:stretch>
        </p:blipFill>
        <p:spPr>
          <a:xfrm>
            <a:off x="8174064" y="6467655"/>
            <a:ext cx="628650" cy="114300"/>
          </a:xfrm>
          <a:prstGeom prst="rect">
            <a:avLst/>
          </a:prstGeom>
        </p:spPr>
      </p:pic>
      <p:pic>
        <p:nvPicPr>
          <p:cNvPr id="4" name="Picture 3">
            <a:extLst>
              <a:ext uri="{FF2B5EF4-FFF2-40B4-BE49-F238E27FC236}">
                <a16:creationId xmlns:a16="http://schemas.microsoft.com/office/drawing/2014/main" id="{FADB4FC1-31A8-401B-88B3-952D8019ECFD}"/>
              </a:ext>
            </a:extLst>
          </p:cNvPr>
          <p:cNvPicPr>
            <a:picLocks noChangeAspect="1"/>
          </p:cNvPicPr>
          <p:nvPr userDrawn="1"/>
        </p:nvPicPr>
        <p:blipFill>
          <a:blip r:embed="rId4"/>
          <a:stretch>
            <a:fillRect/>
          </a:stretch>
        </p:blipFill>
        <p:spPr>
          <a:xfrm>
            <a:off x="0" y="6590581"/>
            <a:ext cx="2895600" cy="266700"/>
          </a:xfrm>
          <a:prstGeom prst="rect">
            <a:avLst/>
          </a:prstGeom>
        </p:spPr>
      </p:pic>
    </p:spTree>
    <p:extLst>
      <p:ext uri="{BB962C8B-B14F-4D97-AF65-F5344CB8AC3E}">
        <p14:creationId xmlns:p14="http://schemas.microsoft.com/office/powerpoint/2010/main" val="2754411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117857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037488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65852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29255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5594197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95115852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2929" y="1954537"/>
            <a:ext cx="2560056"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2"/>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Tree>
    <p:extLst>
      <p:ext uri="{BB962C8B-B14F-4D97-AF65-F5344CB8AC3E}">
        <p14:creationId xmlns:p14="http://schemas.microsoft.com/office/powerpoint/2010/main" val="19765451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660872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7838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2"/>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360910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21"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0574" y="198033"/>
            <a:ext cx="1491505" cy="1490472"/>
          </a:xfrm>
          <a:prstGeom prst="ellipse">
            <a:avLst/>
          </a:prstGeom>
          <a:ln w="63500" cap="rnd">
            <a:solidFill>
              <a:schemeClr val="bg1"/>
            </a:solidFill>
          </a:ln>
          <a:effectLst/>
        </p:spPr>
      </p:pic>
      <p:sp>
        <p:nvSpPr>
          <p:cNvPr id="14"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160982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74953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537302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5743042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7361451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8510002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94705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32500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3341960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885234591"/>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37322936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909" y="1954537"/>
            <a:ext cx="2568096" cy="2569464"/>
          </a:xfrm>
          <a:prstGeom prst="flowChartConnector">
            <a:avLst/>
          </a:prstGeom>
        </p:spPr>
      </p:pic>
    </p:spTree>
    <p:extLst>
      <p:ext uri="{BB962C8B-B14F-4D97-AF65-F5344CB8AC3E}">
        <p14:creationId xmlns:p14="http://schemas.microsoft.com/office/powerpoint/2010/main" val="416402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284453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38664325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6152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003466"/>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223738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29" name="Picture 2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8025131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04716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1138607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7993429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634776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483722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68648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620636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89244967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6"/>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890" y="1954537"/>
            <a:ext cx="2568133" cy="2569464"/>
          </a:xfrm>
          <a:prstGeom prst="flowChartConnector">
            <a:avLst/>
          </a:prstGeom>
        </p:spPr>
      </p:pic>
    </p:spTree>
    <p:extLst>
      <p:ext uri="{BB962C8B-B14F-4D97-AF65-F5344CB8AC3E}">
        <p14:creationId xmlns:p14="http://schemas.microsoft.com/office/powerpoint/2010/main" val="26521538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4860430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0413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6"/>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583010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34" name="Title 1"/>
          <p:cNvSpPr txBox="1">
            <a:spLocks/>
          </p:cNvSpPr>
          <p:nvPr userDrawn="1"/>
        </p:nvSpPr>
        <p:spPr>
          <a:xfrm>
            <a:off x="414045" y="46060"/>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a:t>AGENDA</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
        <p:nvSpPr>
          <p:cNvPr id="14"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Tree>
    <p:extLst>
      <p:ext uri="{BB962C8B-B14F-4D97-AF65-F5344CB8AC3E}">
        <p14:creationId xmlns:p14="http://schemas.microsoft.com/office/powerpoint/2010/main" val="17014444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367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7864146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2714972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15892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698486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13714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9779621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3855901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3"/>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7627" y="1954537"/>
            <a:ext cx="2570660" cy="2569464"/>
          </a:xfrm>
          <a:prstGeom prst="ellipse">
            <a:avLst/>
          </a:prstGeom>
          <a:ln w="63500" cap="rnd">
            <a:solidFill>
              <a:schemeClr val="bg1"/>
            </a:solidFill>
          </a:ln>
          <a:effectLst/>
        </p:spPr>
      </p:pic>
    </p:spTree>
    <p:extLst>
      <p:ext uri="{BB962C8B-B14F-4D97-AF65-F5344CB8AC3E}">
        <p14:creationId xmlns:p14="http://schemas.microsoft.com/office/powerpoint/2010/main" val="3134345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12116751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7319901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855655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t="-183"/>
          <a:stretch/>
        </p:blipFill>
        <p:spPr>
          <a:xfrm>
            <a:off x="7164932" y="198033"/>
            <a:ext cx="1491166" cy="1490472"/>
          </a:xfrm>
          <a:prstGeom prst="ellipse">
            <a:avLst/>
          </a:prstGeom>
          <a:ln w="63500" cap="rnd">
            <a:solidFill>
              <a:schemeClr val="bg1"/>
            </a:solidFill>
          </a:ln>
          <a:effectLst/>
        </p:spPr>
      </p:pic>
      <p:sp>
        <p:nvSpPr>
          <p:cNvPr id="15"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13668223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83322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95851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838246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2102713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490886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1877386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113713834"/>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5"/>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5676" y="1954537"/>
            <a:ext cx="2574562" cy="2569464"/>
          </a:xfrm>
          <a:prstGeom prst="ellipse">
            <a:avLst/>
          </a:prstGeom>
          <a:ln w="63500" cap="rnd">
            <a:solidFill>
              <a:schemeClr val="bg1"/>
            </a:solidFill>
          </a:ln>
          <a:effectLst/>
        </p:spPr>
      </p:pic>
    </p:spTree>
    <p:extLst>
      <p:ext uri="{BB962C8B-B14F-4D97-AF65-F5344CB8AC3E}">
        <p14:creationId xmlns:p14="http://schemas.microsoft.com/office/powerpoint/2010/main" val="314649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8429647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834555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5"/>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71748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33688728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3889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2.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3.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5.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6.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41"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584559138"/>
      </p:ext>
    </p:extLst>
  </p:cSld>
  <p:clrMap bg1="lt1" tx1="dk1" bg2="lt2" tx2="dk2" accent1="accent1" accent2="accent2" accent3="accent3" accent4="accent4" accent5="accent5" accent6="accent6" hlink="hlink" folHlink="folHlink"/>
  <p:sldLayoutIdLst>
    <p:sldLayoutId id="2147483718" r:id="rId1"/>
    <p:sldLayoutId id="2147483877" r:id="rId2"/>
    <p:sldLayoutId id="2147483878" r:id="rId3"/>
    <p:sldLayoutId id="2147483879" r:id="rId4"/>
    <p:sldLayoutId id="2147483880" r:id="rId5"/>
    <p:sldLayoutId id="2147483881" r:id="rId6"/>
    <p:sldLayoutId id="2147483908" r:id="rId7"/>
    <p:sldLayoutId id="2147483909" r:id="rId8"/>
    <p:sldLayoutId id="2147483910" r:id="rId9"/>
    <p:sldLayoutId id="2147483929" r:id="rId10"/>
    <p:sldLayoutId id="2147483926" r:id="rId11"/>
    <p:sldLayoutId id="2147483720" r:id="rId12"/>
    <p:sldLayoutId id="2147483869" r:id="rId13"/>
    <p:sldLayoutId id="2147483728" r:id="rId14"/>
    <p:sldLayoutId id="2147483729" r:id="rId15"/>
    <p:sldLayoutId id="2147483730" r:id="rId16"/>
    <p:sldLayoutId id="2147483876" r:id="rId17"/>
    <p:sldLayoutId id="2147483820" r:id="rId18"/>
    <p:sldLayoutId id="2147483737" r:id="rId19"/>
    <p:sldLayoutId id="2147483918" r:id="rId20"/>
    <p:sldLayoutId id="2147483917" r:id="rId21"/>
    <p:sldLayoutId id="2147483912" r:id="rId22"/>
    <p:sldLayoutId id="2147483914" r:id="rId23"/>
    <p:sldLayoutId id="2147483915" r:id="rId24"/>
    <p:sldLayoutId id="2147483916" r:id="rId25"/>
    <p:sldLayoutId id="2147483927" r:id="rId26"/>
    <p:sldLayoutId id="2147483925" r:id="rId27"/>
    <p:sldLayoutId id="2147483741" r:id="rId28"/>
    <p:sldLayoutId id="2147483882" r:id="rId29"/>
    <p:sldLayoutId id="2147483884" r:id="rId30"/>
    <p:sldLayoutId id="2147483919" r:id="rId31"/>
    <p:sldLayoutId id="2147483920" r:id="rId32"/>
    <p:sldLayoutId id="2147483883" r:id="rId33"/>
    <p:sldLayoutId id="2147483921" r:id="rId34"/>
    <p:sldLayoutId id="2147483922" r:id="rId35"/>
    <p:sldLayoutId id="2147483923" r:id="rId36"/>
    <p:sldLayoutId id="2147483928" r:id="rId37"/>
    <p:sldLayoutId id="2147483924" r:id="rId38"/>
    <p:sldLayoutId id="2147483943" r:id="rId39"/>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2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6088085"/>
      </p:ext>
    </p:extLst>
  </p:cSld>
  <p:clrMap bg1="lt1" tx1="dk1" bg2="lt2" tx2="dk2" accent1="accent1" accent2="accent2" accent3="accent3" accent4="accent4" accent5="accent5" accent6="accent6" hlink="hlink" folHlink="folHlink"/>
  <p:sldLayoutIdLst>
    <p:sldLayoutId id="2147483790" r:id="rId1"/>
    <p:sldLayoutId id="2147483886" r:id="rId2"/>
    <p:sldLayoutId id="2147483892" r:id="rId3"/>
    <p:sldLayoutId id="2147483791" r:id="rId4"/>
    <p:sldLayoutId id="2147483870" r:id="rId5"/>
    <p:sldLayoutId id="2147483793" r:id="rId6"/>
    <p:sldLayoutId id="2147483794" r:id="rId7"/>
    <p:sldLayoutId id="2147483795" r:id="rId8"/>
    <p:sldLayoutId id="2147483836" r:id="rId9"/>
    <p:sldLayoutId id="2147483903" r:id="rId10"/>
    <p:sldLayoutId id="2147483797" r:id="rId11"/>
    <p:sldLayoutId id="2147483799" r:id="rId12"/>
    <p:sldLayoutId id="2147483887" r:id="rId13"/>
    <p:sldLayoutId id="2147483888" r:id="rId14"/>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90364215"/>
      </p:ext>
    </p:extLst>
  </p:cSld>
  <p:clrMap bg1="lt1" tx1="dk1" bg2="lt2" tx2="dk2" accent1="accent1" accent2="accent2" accent3="accent3" accent4="accent4" accent5="accent5" accent6="accent6" hlink="hlink" folHlink="folHlink"/>
  <p:sldLayoutIdLst>
    <p:sldLayoutId id="2147483801" r:id="rId1"/>
    <p:sldLayoutId id="2147483889" r:id="rId2"/>
    <p:sldLayoutId id="2147483890" r:id="rId3"/>
    <p:sldLayoutId id="2147483802" r:id="rId4"/>
    <p:sldLayoutId id="2147483811" r:id="rId5"/>
    <p:sldLayoutId id="2147483804" r:id="rId6"/>
    <p:sldLayoutId id="2147483805" r:id="rId7"/>
    <p:sldLayoutId id="2147483806" r:id="rId8"/>
    <p:sldLayoutId id="2147483837" r:id="rId9"/>
    <p:sldLayoutId id="2147483904" r:id="rId10"/>
    <p:sldLayoutId id="2147483808" r:id="rId11"/>
    <p:sldLayoutId id="2147483810" r:id="rId12"/>
    <p:sldLayoutId id="2147483893" r:id="rId13"/>
    <p:sldLayoutId id="2147483894" r:id="rId14"/>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01606923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23" r:id="rId3"/>
    <p:sldLayoutId id="2147483827" r:id="rId4"/>
    <p:sldLayoutId id="2147483828" r:id="rId5"/>
    <p:sldLayoutId id="2147483829" r:id="rId6"/>
    <p:sldLayoutId id="2147483838" r:id="rId7"/>
    <p:sldLayoutId id="2147483831" r:id="rId8"/>
    <p:sldLayoutId id="2147483832" r:id="rId9"/>
    <p:sldLayoutId id="2147483834" r:id="rId10"/>
    <p:sldLayoutId id="2147483897" r:id="rId11"/>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10" name="תמונה 12"/>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Tree>
    <p:extLst>
      <p:ext uri="{BB962C8B-B14F-4D97-AF65-F5344CB8AC3E}">
        <p14:creationId xmlns:p14="http://schemas.microsoft.com/office/powerpoint/2010/main" val="4050765326"/>
      </p:ext>
    </p:extLst>
  </p:cSld>
  <p:clrMap bg1="lt1" tx1="dk1" bg2="lt2" tx2="dk2" accent1="accent1" accent2="accent2" accent3="accent3" accent4="accent4" accent5="accent5" accent6="accent6" hlink="hlink" folHlink="folHlink"/>
  <p:sldLayoutIdLst>
    <p:sldLayoutId id="2147483840" r:id="rId1"/>
    <p:sldLayoutId id="2147483898" r:id="rId2"/>
    <p:sldLayoutId id="2147483899" r:id="rId3"/>
    <p:sldLayoutId id="2147483841" r:id="rId4"/>
    <p:sldLayoutId id="2147483845" r:id="rId5"/>
    <p:sldLayoutId id="2147483846" r:id="rId6"/>
    <p:sldLayoutId id="2147483847" r:id="rId7"/>
    <p:sldLayoutId id="2147483848" r:id="rId8"/>
    <p:sldLayoutId id="2147483905" r:id="rId9"/>
    <p:sldLayoutId id="2147483851" r:id="rId10"/>
    <p:sldLayoutId id="2147483853" r:id="rId11"/>
    <p:sldLayoutId id="2147483931" r:id="rId12"/>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309912919"/>
      </p:ext>
    </p:extLst>
  </p:cSld>
  <p:clrMap bg1="lt1" tx1="dk1" bg2="lt2" tx2="dk2" accent1="accent1" accent2="accent2" accent3="accent3" accent4="accent4" accent5="accent5" accent6="accent6" hlink="hlink" folHlink="folHlink"/>
  <p:sldLayoutIdLst>
    <p:sldLayoutId id="2147483855" r:id="rId1"/>
    <p:sldLayoutId id="2147483901" r:id="rId2"/>
    <p:sldLayoutId id="2147483856" r:id="rId3"/>
    <p:sldLayoutId id="2147483860" r:id="rId4"/>
    <p:sldLayoutId id="2147483861" r:id="rId5"/>
    <p:sldLayoutId id="2147483862" r:id="rId6"/>
    <p:sldLayoutId id="2147483863" r:id="rId7"/>
    <p:sldLayoutId id="2147483907" r:id="rId8"/>
    <p:sldLayoutId id="2147483866" r:id="rId9"/>
    <p:sldLayoutId id="2147483868" r:id="rId10"/>
    <p:sldLayoutId id="2147483902" r:id="rId11"/>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1" name="תמונה 1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62445974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7" r:id="rId4"/>
    <p:sldLayoutId id="2147483938" r:id="rId5"/>
    <p:sldLayoutId id="2147483939" r:id="rId6"/>
    <p:sldLayoutId id="2147483941" r:id="rId7"/>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fif"/><Relationship Id="rId1" Type="http://schemas.openxmlformats.org/officeDocument/2006/relationships/slideLayout" Target="../slideLayouts/slideLayout3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8.jfi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30Fulfillment/020Circulation_Desk_Operations/040Managing_Patron_Services#Loaning_Items"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9BB4D9-4289-444D-AD80-632FB6843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38"/>
            <a:ext cx="9144000" cy="5107577"/>
          </a:xfrm>
          <a:prstGeom prst="rect">
            <a:avLst/>
          </a:prstGeom>
        </p:spPr>
      </p:pic>
      <p:sp>
        <p:nvSpPr>
          <p:cNvPr id="9" name="מלבן 7"/>
          <p:cNvSpPr/>
          <p:nvPr/>
        </p:nvSpPr>
        <p:spPr>
          <a:xfrm>
            <a:off x="3319" y="5615868"/>
            <a:ext cx="9144000" cy="9752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0" name="מלבן 14"/>
          <p:cNvSpPr/>
          <p:nvPr/>
        </p:nvSpPr>
        <p:spPr>
          <a:xfrm>
            <a:off x="0" y="5278362"/>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Rectangle 1"/>
          <p:cNvSpPr/>
          <p:nvPr/>
        </p:nvSpPr>
        <p:spPr>
          <a:xfrm>
            <a:off x="0" y="4917529"/>
            <a:ext cx="9144000" cy="716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ctrTitle" idx="4294967295"/>
          </p:nvPr>
        </p:nvSpPr>
        <p:spPr>
          <a:xfrm>
            <a:off x="1053040" y="4988230"/>
            <a:ext cx="6864699" cy="595261"/>
          </a:xfrm>
        </p:spPr>
        <p:txBody>
          <a:bodyPr>
            <a:noAutofit/>
          </a:bodyPr>
          <a:lstStyle/>
          <a:p>
            <a:pPr algn="ctr"/>
            <a:r>
              <a:rPr lang="en-US" sz="3000" dirty="0">
                <a:solidFill>
                  <a:schemeClr val="bg1"/>
                </a:solidFill>
              </a:rPr>
              <a:t>Re-loan limit</a:t>
            </a:r>
          </a:p>
        </p:txBody>
      </p:sp>
      <p:sp>
        <p:nvSpPr>
          <p:cNvPr id="12" name="מציין מיקום טקסט 4"/>
          <p:cNvSpPr txBox="1">
            <a:spLocks/>
          </p:cNvSpPr>
          <p:nvPr/>
        </p:nvSpPr>
        <p:spPr>
          <a:xfrm>
            <a:off x="143691" y="6118552"/>
            <a:ext cx="5053993" cy="468651"/>
          </a:xfrm>
          <a:prstGeom prst="rect">
            <a:avLst/>
          </a:prstGeom>
        </p:spPr>
        <p:txBody>
          <a:bodyPr anchor="t" anchorCtr="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baseline="0">
                <a:solidFill>
                  <a:schemeClr val="bg1"/>
                </a:solidFill>
                <a:latin typeface="+mn-lt"/>
                <a:ea typeface="+mn-ea"/>
                <a:cs typeface="+mn-cs"/>
              </a:defRPr>
            </a:lvl1pPr>
            <a:lvl2pPr marL="457200" indent="0" algn="l" defTabSz="914400"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800" dirty="0"/>
              <a:t>Yoel Kortick.  Senior Librarian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470" y="6070505"/>
            <a:ext cx="1609483" cy="664522"/>
          </a:xfrm>
          <a:prstGeom prst="rect">
            <a:avLst/>
          </a:prstGeom>
        </p:spPr>
      </p:pic>
      <p:sp>
        <p:nvSpPr>
          <p:cNvPr id="8" name="Rectangle 7">
            <a:extLst>
              <a:ext uri="{FF2B5EF4-FFF2-40B4-BE49-F238E27FC236}">
                <a16:creationId xmlns:a16="http://schemas.microsoft.com/office/drawing/2014/main" id="{344EDC54-A096-4269-AFA3-EB2B08B006CB}"/>
              </a:ext>
            </a:extLst>
          </p:cNvPr>
          <p:cNvSpPr/>
          <p:nvPr/>
        </p:nvSpPr>
        <p:spPr>
          <a:xfrm>
            <a:off x="0" y="6623740"/>
            <a:ext cx="4572000" cy="215444"/>
          </a:xfrm>
          <a:prstGeom prst="rect">
            <a:avLst/>
          </a:prstGeom>
        </p:spPr>
        <p:txBody>
          <a:bodyPr>
            <a:spAutoFit/>
          </a:bodyPr>
          <a:lstStyle/>
          <a:p>
            <a:r>
              <a:rPr lang="he-IL" sz="800" dirty="0">
                <a:solidFill>
                  <a:schemeClr val="bg1"/>
                </a:solidFill>
              </a:rPr>
              <a:t>https://www.askideas.com/20-amazing-sunset-view-pictures-and-images-of-charles-bridge/</a:t>
            </a:r>
          </a:p>
        </p:txBody>
      </p:sp>
      <p:pic>
        <p:nvPicPr>
          <p:cNvPr id="11" name="Picture 10">
            <a:extLst>
              <a:ext uri="{FF2B5EF4-FFF2-40B4-BE49-F238E27FC236}">
                <a16:creationId xmlns:a16="http://schemas.microsoft.com/office/drawing/2014/main" id="{1B436699-95D5-4213-B445-BC84B90BEBDE}"/>
              </a:ext>
            </a:extLst>
          </p:cNvPr>
          <p:cNvPicPr>
            <a:picLocks noChangeAspect="1"/>
          </p:cNvPicPr>
          <p:nvPr/>
        </p:nvPicPr>
        <p:blipFill>
          <a:blip r:embed="rId4"/>
          <a:stretch>
            <a:fillRect/>
          </a:stretch>
        </p:blipFill>
        <p:spPr>
          <a:xfrm>
            <a:off x="0" y="4913594"/>
            <a:ext cx="944000" cy="720000"/>
          </a:xfrm>
          <a:prstGeom prst="rect">
            <a:avLst/>
          </a:prstGeom>
        </p:spPr>
      </p:pic>
      <p:pic>
        <p:nvPicPr>
          <p:cNvPr id="15" name="Picture 14">
            <a:extLst>
              <a:ext uri="{FF2B5EF4-FFF2-40B4-BE49-F238E27FC236}">
                <a16:creationId xmlns:a16="http://schemas.microsoft.com/office/drawing/2014/main" id="{E9480E50-8377-424D-AFB7-87085D5B6B04}"/>
              </a:ext>
            </a:extLst>
          </p:cNvPr>
          <p:cNvPicPr>
            <a:picLocks noChangeAspect="1"/>
          </p:cNvPicPr>
          <p:nvPr/>
        </p:nvPicPr>
        <p:blipFill>
          <a:blip r:embed="rId5"/>
          <a:stretch>
            <a:fillRect/>
          </a:stretch>
        </p:blipFill>
        <p:spPr>
          <a:xfrm>
            <a:off x="7742489" y="4913594"/>
            <a:ext cx="1043595" cy="720000"/>
          </a:xfrm>
          <a:prstGeom prst="rect">
            <a:avLst/>
          </a:prstGeom>
        </p:spPr>
      </p:pic>
      <p:pic>
        <p:nvPicPr>
          <p:cNvPr id="7" name="Picture 6">
            <a:extLst>
              <a:ext uri="{FF2B5EF4-FFF2-40B4-BE49-F238E27FC236}">
                <a16:creationId xmlns:a16="http://schemas.microsoft.com/office/drawing/2014/main" id="{899E5BB1-6DA5-4825-AC67-12041DE89596}"/>
              </a:ext>
            </a:extLst>
          </p:cNvPr>
          <p:cNvPicPr>
            <a:picLocks noChangeAspect="1"/>
          </p:cNvPicPr>
          <p:nvPr/>
        </p:nvPicPr>
        <p:blipFill>
          <a:blip r:embed="rId6"/>
          <a:stretch>
            <a:fillRect/>
          </a:stretch>
        </p:blipFill>
        <p:spPr>
          <a:xfrm>
            <a:off x="2728912" y="5633594"/>
            <a:ext cx="3686175" cy="409575"/>
          </a:xfrm>
          <a:prstGeom prst="rect">
            <a:avLst/>
          </a:prstGeom>
        </p:spPr>
      </p:pic>
    </p:spTree>
    <p:extLst>
      <p:ext uri="{BB962C8B-B14F-4D97-AF65-F5344CB8AC3E}">
        <p14:creationId xmlns:p14="http://schemas.microsoft.com/office/powerpoint/2010/main" val="367586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rmAutofit/>
          </a:bodyPr>
          <a:lstStyle/>
          <a:p>
            <a:r>
              <a:rPr lang="en-US" dirty="0"/>
              <a:t>Re-loan limit</a:t>
            </a:r>
          </a:p>
        </p:txBody>
      </p:sp>
      <p:sp>
        <p:nvSpPr>
          <p:cNvPr id="6" name="Content Placeholder 5"/>
          <p:cNvSpPr>
            <a:spLocks noGrp="1"/>
          </p:cNvSpPr>
          <p:nvPr>
            <p:ph idx="1"/>
          </p:nvPr>
        </p:nvSpPr>
        <p:spPr>
          <a:xfrm>
            <a:off x="414044" y="752605"/>
            <a:ext cx="8282085" cy="649475"/>
          </a:xfrm>
        </p:spPr>
        <p:txBody>
          <a:bodyPr>
            <a:normAutofit/>
          </a:bodyPr>
          <a:lstStyle/>
          <a:p>
            <a:r>
              <a:rPr lang="en-US" dirty="0"/>
              <a:t>Here is </a:t>
            </a:r>
            <a:r>
              <a:rPr lang="en-US" dirty="0" err="1"/>
              <a:t>reloan</a:t>
            </a:r>
            <a:r>
              <a:rPr lang="en-US" dirty="0"/>
              <a:t> limit “Cannot </a:t>
            </a:r>
            <a:r>
              <a:rPr lang="en-US" dirty="0" err="1"/>
              <a:t>reloan</a:t>
            </a:r>
            <a:r>
              <a:rPr lang="en-US" dirty="0"/>
              <a:t> within one hour”</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10</a:t>
            </a:fld>
            <a:endParaRPr lang="en-US" dirty="0"/>
          </a:p>
        </p:txBody>
      </p:sp>
      <p:sp>
        <p:nvSpPr>
          <p:cNvPr id="7" name="Rectangle 6">
            <a:extLst>
              <a:ext uri="{FF2B5EF4-FFF2-40B4-BE49-F238E27FC236}">
                <a16:creationId xmlns:a16="http://schemas.microsoft.com/office/drawing/2014/main" id="{D994C0B6-6F27-42AF-8CCD-E4DFEC0F9A65}"/>
              </a:ext>
            </a:extLst>
          </p:cNvPr>
          <p:cNvSpPr/>
          <p:nvPr/>
        </p:nvSpPr>
        <p:spPr>
          <a:xfrm>
            <a:off x="5468980" y="3411582"/>
            <a:ext cx="836023" cy="2895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pic>
        <p:nvPicPr>
          <p:cNvPr id="3" name="Picture 2">
            <a:extLst>
              <a:ext uri="{FF2B5EF4-FFF2-40B4-BE49-F238E27FC236}">
                <a16:creationId xmlns:a16="http://schemas.microsoft.com/office/drawing/2014/main" id="{F49214BA-9544-4F19-8298-0F4E7F73E6E8}"/>
              </a:ext>
            </a:extLst>
          </p:cNvPr>
          <p:cNvPicPr>
            <a:picLocks noChangeAspect="1"/>
          </p:cNvPicPr>
          <p:nvPr/>
        </p:nvPicPr>
        <p:blipFill>
          <a:blip r:embed="rId2"/>
          <a:stretch>
            <a:fillRect/>
          </a:stretch>
        </p:blipFill>
        <p:spPr>
          <a:xfrm>
            <a:off x="2505075" y="1800225"/>
            <a:ext cx="4133850" cy="3257550"/>
          </a:xfrm>
          <a:prstGeom prst="rect">
            <a:avLst/>
          </a:prstGeom>
          <a:ln>
            <a:solidFill>
              <a:schemeClr val="accent1"/>
            </a:solidFill>
          </a:ln>
        </p:spPr>
      </p:pic>
      <p:sp>
        <p:nvSpPr>
          <p:cNvPr id="12" name="Rectangle 11">
            <a:extLst>
              <a:ext uri="{FF2B5EF4-FFF2-40B4-BE49-F238E27FC236}">
                <a16:creationId xmlns:a16="http://schemas.microsoft.com/office/drawing/2014/main" id="{4FEFBC95-205D-4D60-A04F-3CD5D5010D32}"/>
              </a:ext>
            </a:extLst>
          </p:cNvPr>
          <p:cNvSpPr/>
          <p:nvPr/>
        </p:nvSpPr>
        <p:spPr>
          <a:xfrm>
            <a:off x="3413757" y="3744687"/>
            <a:ext cx="1114700" cy="2895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13" name="Rectangle 12">
            <a:extLst>
              <a:ext uri="{FF2B5EF4-FFF2-40B4-BE49-F238E27FC236}">
                <a16:creationId xmlns:a16="http://schemas.microsoft.com/office/drawing/2014/main" id="{FF0716C3-9095-4999-8A0A-7B2CB899DF30}"/>
              </a:ext>
            </a:extLst>
          </p:cNvPr>
          <p:cNvSpPr/>
          <p:nvPr/>
        </p:nvSpPr>
        <p:spPr>
          <a:xfrm>
            <a:off x="2505075" y="4111671"/>
            <a:ext cx="2208633" cy="2895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4" name="TextBox 3">
            <a:extLst>
              <a:ext uri="{FF2B5EF4-FFF2-40B4-BE49-F238E27FC236}">
                <a16:creationId xmlns:a16="http://schemas.microsoft.com/office/drawing/2014/main" id="{7E75610A-D134-4997-94A4-622A4C1AED9A}"/>
              </a:ext>
            </a:extLst>
          </p:cNvPr>
          <p:cNvSpPr txBox="1"/>
          <p:nvPr/>
        </p:nvSpPr>
        <p:spPr>
          <a:xfrm>
            <a:off x="165463" y="2690949"/>
            <a:ext cx="1907177" cy="1754326"/>
          </a:xfrm>
          <a:prstGeom prst="rect">
            <a:avLst/>
          </a:prstGeom>
          <a:noFill/>
          <a:ln>
            <a:solidFill>
              <a:schemeClr val="accent1"/>
            </a:solidFill>
          </a:ln>
        </p:spPr>
        <p:txBody>
          <a:bodyPr wrap="square" rtlCol="1">
            <a:spAutoFit/>
          </a:bodyPr>
          <a:lstStyle/>
          <a:p>
            <a:r>
              <a:rPr lang="en-US" dirty="0"/>
              <a:t>Patron cannot </a:t>
            </a:r>
            <a:r>
              <a:rPr lang="en-US" dirty="0" err="1"/>
              <a:t>reloan</a:t>
            </a:r>
            <a:r>
              <a:rPr lang="en-US" dirty="0"/>
              <a:t> the item a 2</a:t>
            </a:r>
            <a:r>
              <a:rPr lang="en-US" baseline="30000" dirty="0"/>
              <a:t>nd</a:t>
            </a:r>
            <a:r>
              <a:rPr lang="en-US" dirty="0"/>
              <a:t> time within one hour after loaning it the first time.</a:t>
            </a:r>
            <a:endParaRPr lang="he-IL" dirty="0"/>
          </a:p>
        </p:txBody>
      </p:sp>
      <p:cxnSp>
        <p:nvCxnSpPr>
          <p:cNvPr id="15" name="Straight Arrow Connector 14">
            <a:extLst>
              <a:ext uri="{FF2B5EF4-FFF2-40B4-BE49-F238E27FC236}">
                <a16:creationId xmlns:a16="http://schemas.microsoft.com/office/drawing/2014/main" id="{9218FEF8-291E-43C4-AD83-6E85ED4318AF}"/>
              </a:ext>
            </a:extLst>
          </p:cNvPr>
          <p:cNvCxnSpPr>
            <a:stCxn id="4" idx="3"/>
          </p:cNvCxnSpPr>
          <p:nvPr/>
        </p:nvCxnSpPr>
        <p:spPr>
          <a:xfrm>
            <a:off x="2072640" y="3568112"/>
            <a:ext cx="1007195" cy="3594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131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6DD8DD-7A88-4B0D-AEA1-AA3F30337DAF}"/>
              </a:ext>
            </a:extLst>
          </p:cNvPr>
          <p:cNvPicPr>
            <a:picLocks noChangeAspect="1"/>
          </p:cNvPicPr>
          <p:nvPr/>
        </p:nvPicPr>
        <p:blipFill>
          <a:blip r:embed="rId2"/>
          <a:stretch>
            <a:fillRect/>
          </a:stretch>
        </p:blipFill>
        <p:spPr>
          <a:xfrm>
            <a:off x="78377" y="1309459"/>
            <a:ext cx="9000000" cy="1035170"/>
          </a:xfrm>
          <a:prstGeom prst="rect">
            <a:avLst/>
          </a:prstGeom>
          <a:ln>
            <a:solidFill>
              <a:schemeClr val="tx1"/>
            </a:solidFill>
          </a:ln>
        </p:spPr>
      </p:pic>
      <p:sp>
        <p:nvSpPr>
          <p:cNvPr id="5" name="Title 4"/>
          <p:cNvSpPr>
            <a:spLocks noGrp="1"/>
          </p:cNvSpPr>
          <p:nvPr>
            <p:ph type="title"/>
          </p:nvPr>
        </p:nvSpPr>
        <p:spPr>
          <a:xfrm>
            <a:off x="414045" y="18352"/>
            <a:ext cx="8599326" cy="633250"/>
          </a:xfrm>
        </p:spPr>
        <p:txBody>
          <a:bodyPr>
            <a:normAutofit/>
          </a:bodyPr>
          <a:lstStyle/>
          <a:p>
            <a:r>
              <a:rPr lang="en-US" dirty="0"/>
              <a:t>Re-loan limit</a:t>
            </a:r>
          </a:p>
        </p:txBody>
      </p:sp>
      <p:sp>
        <p:nvSpPr>
          <p:cNvPr id="6" name="Content Placeholder 5"/>
          <p:cNvSpPr>
            <a:spLocks noGrp="1"/>
          </p:cNvSpPr>
          <p:nvPr>
            <p:ph idx="1"/>
          </p:nvPr>
        </p:nvSpPr>
        <p:spPr>
          <a:xfrm>
            <a:off x="414044" y="752605"/>
            <a:ext cx="8282085" cy="649475"/>
          </a:xfrm>
        </p:spPr>
        <p:txBody>
          <a:bodyPr>
            <a:normAutofit/>
          </a:bodyPr>
          <a:lstStyle/>
          <a:p>
            <a:r>
              <a:rPr lang="en-US" dirty="0"/>
              <a:t>Patron Alicia Chen is a student</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11</a:t>
            </a:fld>
            <a:endParaRPr lang="en-US" dirty="0"/>
          </a:p>
        </p:txBody>
      </p:sp>
      <p:sp>
        <p:nvSpPr>
          <p:cNvPr id="7" name="Rectangle 6">
            <a:extLst>
              <a:ext uri="{FF2B5EF4-FFF2-40B4-BE49-F238E27FC236}">
                <a16:creationId xmlns:a16="http://schemas.microsoft.com/office/drawing/2014/main" id="{D994C0B6-6F27-42AF-8CCD-E4DFEC0F9A65}"/>
              </a:ext>
            </a:extLst>
          </p:cNvPr>
          <p:cNvSpPr/>
          <p:nvPr/>
        </p:nvSpPr>
        <p:spPr>
          <a:xfrm>
            <a:off x="6052457" y="2019897"/>
            <a:ext cx="836023" cy="2895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14" name="Rectangle 13">
            <a:extLst>
              <a:ext uri="{FF2B5EF4-FFF2-40B4-BE49-F238E27FC236}">
                <a16:creationId xmlns:a16="http://schemas.microsoft.com/office/drawing/2014/main" id="{FEE0D0B8-C4E2-4959-89FE-D6749BFBC475}"/>
              </a:ext>
            </a:extLst>
          </p:cNvPr>
          <p:cNvSpPr/>
          <p:nvPr/>
        </p:nvSpPr>
        <p:spPr>
          <a:xfrm>
            <a:off x="269966" y="2019897"/>
            <a:ext cx="836023" cy="2895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16" name="Content Placeholder 5">
            <a:extLst>
              <a:ext uri="{FF2B5EF4-FFF2-40B4-BE49-F238E27FC236}">
                <a16:creationId xmlns:a16="http://schemas.microsoft.com/office/drawing/2014/main" id="{E59C4F91-0695-45AF-AD26-92E9BC7E9C10}"/>
              </a:ext>
            </a:extLst>
          </p:cNvPr>
          <p:cNvSpPr txBox="1">
            <a:spLocks/>
          </p:cNvSpPr>
          <p:nvPr/>
        </p:nvSpPr>
        <p:spPr>
          <a:xfrm>
            <a:off x="414043" y="2602536"/>
            <a:ext cx="8282085" cy="64947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Item barcode 30020098594619 for title “Contemporary French women poets” is in location “Books (3 Day Loan)”</a:t>
            </a:r>
          </a:p>
        </p:txBody>
      </p:sp>
      <p:pic>
        <p:nvPicPr>
          <p:cNvPr id="10" name="Picture 9">
            <a:extLst>
              <a:ext uri="{FF2B5EF4-FFF2-40B4-BE49-F238E27FC236}">
                <a16:creationId xmlns:a16="http://schemas.microsoft.com/office/drawing/2014/main" id="{DBEAFDF7-8C7D-4DEC-86CD-47D62D8B3F80}"/>
              </a:ext>
            </a:extLst>
          </p:cNvPr>
          <p:cNvPicPr>
            <a:picLocks noChangeAspect="1"/>
          </p:cNvPicPr>
          <p:nvPr/>
        </p:nvPicPr>
        <p:blipFill>
          <a:blip r:embed="rId3"/>
          <a:stretch>
            <a:fillRect/>
          </a:stretch>
        </p:blipFill>
        <p:spPr>
          <a:xfrm>
            <a:off x="571010" y="3453490"/>
            <a:ext cx="7968150" cy="2480358"/>
          </a:xfrm>
          <a:prstGeom prst="rect">
            <a:avLst/>
          </a:prstGeom>
          <a:ln>
            <a:solidFill>
              <a:schemeClr val="tx1"/>
            </a:solidFill>
          </a:ln>
        </p:spPr>
      </p:pic>
      <p:sp>
        <p:nvSpPr>
          <p:cNvPr id="17" name="Rectangle 16">
            <a:extLst>
              <a:ext uri="{FF2B5EF4-FFF2-40B4-BE49-F238E27FC236}">
                <a16:creationId xmlns:a16="http://schemas.microsoft.com/office/drawing/2014/main" id="{FCA69A75-BC38-4CDA-82FD-EC2B6430FFD7}"/>
              </a:ext>
            </a:extLst>
          </p:cNvPr>
          <p:cNvSpPr/>
          <p:nvPr/>
        </p:nvSpPr>
        <p:spPr>
          <a:xfrm>
            <a:off x="696686" y="5654682"/>
            <a:ext cx="2856411" cy="2895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1724916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rmAutofit/>
          </a:bodyPr>
          <a:lstStyle/>
          <a:p>
            <a:r>
              <a:rPr lang="en-US" dirty="0"/>
              <a:t>Re-loan limit</a:t>
            </a:r>
          </a:p>
        </p:txBody>
      </p:sp>
      <p:sp>
        <p:nvSpPr>
          <p:cNvPr id="6" name="Content Placeholder 5"/>
          <p:cNvSpPr>
            <a:spLocks noGrp="1"/>
          </p:cNvSpPr>
          <p:nvPr>
            <p:ph idx="1"/>
          </p:nvPr>
        </p:nvSpPr>
        <p:spPr>
          <a:xfrm>
            <a:off x="414044" y="752605"/>
            <a:ext cx="8282085" cy="649475"/>
          </a:xfrm>
        </p:spPr>
        <p:txBody>
          <a:bodyPr>
            <a:normAutofit/>
          </a:bodyPr>
          <a:lstStyle/>
          <a:p>
            <a:r>
              <a:rPr lang="en-US" dirty="0"/>
              <a:t>Patron Alicia Chen loans item 30020098594619</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12</a:t>
            </a:fld>
            <a:endParaRPr lang="en-US" dirty="0"/>
          </a:p>
        </p:txBody>
      </p:sp>
      <p:pic>
        <p:nvPicPr>
          <p:cNvPr id="4" name="Picture 3">
            <a:extLst>
              <a:ext uri="{FF2B5EF4-FFF2-40B4-BE49-F238E27FC236}">
                <a16:creationId xmlns:a16="http://schemas.microsoft.com/office/drawing/2014/main" id="{47E49657-0745-41A4-B6D9-F75061BFE89D}"/>
              </a:ext>
            </a:extLst>
          </p:cNvPr>
          <p:cNvPicPr>
            <a:picLocks noChangeAspect="1"/>
          </p:cNvPicPr>
          <p:nvPr/>
        </p:nvPicPr>
        <p:blipFill>
          <a:blip r:embed="rId2"/>
          <a:stretch>
            <a:fillRect/>
          </a:stretch>
        </p:blipFill>
        <p:spPr>
          <a:xfrm>
            <a:off x="0" y="1438665"/>
            <a:ext cx="9144000" cy="1281009"/>
          </a:xfrm>
          <a:prstGeom prst="rect">
            <a:avLst/>
          </a:prstGeom>
          <a:ln>
            <a:solidFill>
              <a:schemeClr val="tx1"/>
            </a:solidFill>
          </a:ln>
        </p:spPr>
      </p:pic>
      <p:sp>
        <p:nvSpPr>
          <p:cNvPr id="13" name="Content Placeholder 5">
            <a:extLst>
              <a:ext uri="{FF2B5EF4-FFF2-40B4-BE49-F238E27FC236}">
                <a16:creationId xmlns:a16="http://schemas.microsoft.com/office/drawing/2014/main" id="{56AF199B-1518-4CA8-A8D4-1F20D75AA173}"/>
              </a:ext>
            </a:extLst>
          </p:cNvPr>
          <p:cNvSpPr txBox="1">
            <a:spLocks/>
          </p:cNvSpPr>
          <p:nvPr/>
        </p:nvSpPr>
        <p:spPr>
          <a:xfrm>
            <a:off x="430957" y="2975464"/>
            <a:ext cx="8282085" cy="64947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Patron Alicia Chen returns item 30020098594619</a:t>
            </a:r>
          </a:p>
        </p:txBody>
      </p:sp>
      <p:pic>
        <p:nvPicPr>
          <p:cNvPr id="9" name="Picture 8">
            <a:extLst>
              <a:ext uri="{FF2B5EF4-FFF2-40B4-BE49-F238E27FC236}">
                <a16:creationId xmlns:a16="http://schemas.microsoft.com/office/drawing/2014/main" id="{9D97B225-3C3B-493D-A2C7-50C17F4A4C73}"/>
              </a:ext>
            </a:extLst>
          </p:cNvPr>
          <p:cNvPicPr>
            <a:picLocks noChangeAspect="1"/>
          </p:cNvPicPr>
          <p:nvPr/>
        </p:nvPicPr>
        <p:blipFill>
          <a:blip r:embed="rId3"/>
          <a:stretch>
            <a:fillRect/>
          </a:stretch>
        </p:blipFill>
        <p:spPr>
          <a:xfrm>
            <a:off x="0" y="4159918"/>
            <a:ext cx="9144000" cy="1603585"/>
          </a:xfrm>
          <a:prstGeom prst="rect">
            <a:avLst/>
          </a:prstGeom>
          <a:ln>
            <a:solidFill>
              <a:schemeClr val="tx1"/>
            </a:solidFill>
          </a:ln>
        </p:spPr>
      </p:pic>
    </p:spTree>
    <p:extLst>
      <p:ext uri="{BB962C8B-B14F-4D97-AF65-F5344CB8AC3E}">
        <p14:creationId xmlns:p14="http://schemas.microsoft.com/office/powerpoint/2010/main" val="3893536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rmAutofit/>
          </a:bodyPr>
          <a:lstStyle/>
          <a:p>
            <a:r>
              <a:rPr lang="en-US" dirty="0"/>
              <a:t>Re-loan limit</a:t>
            </a:r>
          </a:p>
        </p:txBody>
      </p:sp>
      <p:sp>
        <p:nvSpPr>
          <p:cNvPr id="6" name="Content Placeholder 5"/>
          <p:cNvSpPr>
            <a:spLocks noGrp="1"/>
          </p:cNvSpPr>
          <p:nvPr>
            <p:ph idx="1"/>
          </p:nvPr>
        </p:nvSpPr>
        <p:spPr>
          <a:xfrm>
            <a:off x="414044" y="752605"/>
            <a:ext cx="8282085" cy="649475"/>
          </a:xfrm>
        </p:spPr>
        <p:txBody>
          <a:bodyPr>
            <a:normAutofit fontScale="77500" lnSpcReduction="20000"/>
          </a:bodyPr>
          <a:lstStyle/>
          <a:p>
            <a:r>
              <a:rPr lang="en-US" dirty="0"/>
              <a:t>Patron Alicia Chen tries to loan item 30020098594619 again within one hour of when she first loaned it and this happens: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13</a:t>
            </a:fld>
            <a:endParaRPr lang="en-US" dirty="0"/>
          </a:p>
        </p:txBody>
      </p:sp>
      <p:pic>
        <p:nvPicPr>
          <p:cNvPr id="3" name="Picture 2">
            <a:extLst>
              <a:ext uri="{FF2B5EF4-FFF2-40B4-BE49-F238E27FC236}">
                <a16:creationId xmlns:a16="http://schemas.microsoft.com/office/drawing/2014/main" id="{887AB5BB-20DC-42CA-A114-6E762AD93CDB}"/>
              </a:ext>
            </a:extLst>
          </p:cNvPr>
          <p:cNvPicPr>
            <a:picLocks noChangeAspect="1"/>
          </p:cNvPicPr>
          <p:nvPr/>
        </p:nvPicPr>
        <p:blipFill>
          <a:blip r:embed="rId2"/>
          <a:stretch>
            <a:fillRect/>
          </a:stretch>
        </p:blipFill>
        <p:spPr>
          <a:xfrm>
            <a:off x="109559" y="1690092"/>
            <a:ext cx="8928000" cy="3310642"/>
          </a:xfrm>
          <a:prstGeom prst="rect">
            <a:avLst/>
          </a:prstGeom>
          <a:ln>
            <a:solidFill>
              <a:schemeClr val="tx1"/>
            </a:solidFill>
          </a:ln>
        </p:spPr>
      </p:pic>
    </p:spTree>
    <p:extLst>
      <p:ext uri="{BB962C8B-B14F-4D97-AF65-F5344CB8AC3E}">
        <p14:creationId xmlns:p14="http://schemas.microsoft.com/office/powerpoint/2010/main" val="4196323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rmAutofit/>
          </a:bodyPr>
          <a:lstStyle/>
          <a:p>
            <a:r>
              <a:rPr lang="en-US" dirty="0"/>
              <a:t>Re-loan limit</a:t>
            </a:r>
          </a:p>
        </p:txBody>
      </p:sp>
      <p:sp>
        <p:nvSpPr>
          <p:cNvPr id="6" name="Content Placeholder 5"/>
          <p:cNvSpPr>
            <a:spLocks noGrp="1"/>
          </p:cNvSpPr>
          <p:nvPr>
            <p:ph idx="1"/>
          </p:nvPr>
        </p:nvSpPr>
        <p:spPr>
          <a:xfrm>
            <a:off x="414044" y="752605"/>
            <a:ext cx="8282085" cy="1241658"/>
          </a:xfrm>
        </p:spPr>
        <p:txBody>
          <a:bodyPr>
            <a:normAutofit fontScale="77500" lnSpcReduction="20000"/>
          </a:bodyPr>
          <a:lstStyle/>
          <a:p>
            <a:r>
              <a:rPr lang="en-US" dirty="0"/>
              <a:t>In the previous example we saw that the item can be </a:t>
            </a:r>
            <a:r>
              <a:rPr lang="en-US" dirty="0" err="1"/>
              <a:t>reloaned</a:t>
            </a:r>
            <a:r>
              <a:rPr lang="en-US" dirty="0"/>
              <a:t> only </a:t>
            </a:r>
            <a:r>
              <a:rPr lang="en-US"/>
              <a:t>one hour after </a:t>
            </a:r>
            <a:r>
              <a:rPr lang="en-US" dirty="0"/>
              <a:t>it was </a:t>
            </a:r>
            <a:r>
              <a:rPr lang="en-US" b="1" dirty="0"/>
              <a:t>returned</a:t>
            </a:r>
            <a:r>
              <a:rPr lang="en-US" dirty="0"/>
              <a:t>.</a:t>
            </a:r>
          </a:p>
          <a:p>
            <a:r>
              <a:rPr lang="en-US" dirty="0"/>
              <a:t>Patron returned item at 24:40:44.  Message states that patron can </a:t>
            </a:r>
            <a:r>
              <a:rPr lang="en-US" dirty="0" err="1"/>
              <a:t>reloan</a:t>
            </a:r>
            <a:r>
              <a:rPr lang="en-US" dirty="0"/>
              <a:t> it at 01:40:44</a:t>
            </a:r>
          </a:p>
          <a:p>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14</a:t>
            </a:fld>
            <a:endParaRPr lang="en-US" dirty="0"/>
          </a:p>
        </p:txBody>
      </p:sp>
      <p:pic>
        <p:nvPicPr>
          <p:cNvPr id="4" name="Picture 3">
            <a:extLst>
              <a:ext uri="{FF2B5EF4-FFF2-40B4-BE49-F238E27FC236}">
                <a16:creationId xmlns:a16="http://schemas.microsoft.com/office/drawing/2014/main" id="{B22CC763-2EF5-4DBA-9951-B0FA36E8643B}"/>
              </a:ext>
            </a:extLst>
          </p:cNvPr>
          <p:cNvPicPr>
            <a:picLocks noChangeAspect="1"/>
          </p:cNvPicPr>
          <p:nvPr/>
        </p:nvPicPr>
        <p:blipFill>
          <a:blip r:embed="rId2"/>
          <a:stretch>
            <a:fillRect/>
          </a:stretch>
        </p:blipFill>
        <p:spPr>
          <a:xfrm>
            <a:off x="2362063" y="2255520"/>
            <a:ext cx="3914775" cy="1323975"/>
          </a:xfrm>
          <a:prstGeom prst="rect">
            <a:avLst/>
          </a:prstGeom>
          <a:ln>
            <a:solidFill>
              <a:schemeClr val="accent1"/>
            </a:solidFill>
          </a:ln>
        </p:spPr>
      </p:pic>
      <p:pic>
        <p:nvPicPr>
          <p:cNvPr id="7" name="Picture 6">
            <a:extLst>
              <a:ext uri="{FF2B5EF4-FFF2-40B4-BE49-F238E27FC236}">
                <a16:creationId xmlns:a16="http://schemas.microsoft.com/office/drawing/2014/main" id="{48B1D481-5A75-4B20-A8B6-F089F652C1EA}"/>
              </a:ext>
            </a:extLst>
          </p:cNvPr>
          <p:cNvPicPr>
            <a:picLocks noChangeAspect="1"/>
          </p:cNvPicPr>
          <p:nvPr/>
        </p:nvPicPr>
        <p:blipFill>
          <a:blip r:embed="rId3"/>
          <a:stretch>
            <a:fillRect/>
          </a:stretch>
        </p:blipFill>
        <p:spPr>
          <a:xfrm>
            <a:off x="1926635" y="4054310"/>
            <a:ext cx="5133975" cy="1200150"/>
          </a:xfrm>
          <a:prstGeom prst="rect">
            <a:avLst/>
          </a:prstGeom>
          <a:ln>
            <a:solidFill>
              <a:schemeClr val="accent1"/>
            </a:solidFill>
          </a:ln>
        </p:spPr>
      </p:pic>
      <p:sp>
        <p:nvSpPr>
          <p:cNvPr id="8" name="Rectangle 7">
            <a:extLst>
              <a:ext uri="{FF2B5EF4-FFF2-40B4-BE49-F238E27FC236}">
                <a16:creationId xmlns:a16="http://schemas.microsoft.com/office/drawing/2014/main" id="{44661433-C991-42C3-8190-877D36D48DAD}"/>
              </a:ext>
            </a:extLst>
          </p:cNvPr>
          <p:cNvSpPr/>
          <p:nvPr/>
        </p:nvSpPr>
        <p:spPr>
          <a:xfrm>
            <a:off x="4319450" y="3248297"/>
            <a:ext cx="914401" cy="2264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9" name="Rectangle 8">
            <a:extLst>
              <a:ext uri="{FF2B5EF4-FFF2-40B4-BE49-F238E27FC236}">
                <a16:creationId xmlns:a16="http://schemas.microsoft.com/office/drawing/2014/main" id="{3E67F2C9-F7E4-4837-ACB3-209B9CD2DF85}"/>
              </a:ext>
            </a:extLst>
          </p:cNvPr>
          <p:cNvSpPr/>
          <p:nvPr/>
        </p:nvSpPr>
        <p:spPr>
          <a:xfrm>
            <a:off x="3675017" y="4868635"/>
            <a:ext cx="898542" cy="252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3643607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988082" y="5408023"/>
            <a:ext cx="5456903" cy="1117085"/>
            <a:chOff x="-662152" y="1434662"/>
            <a:chExt cx="2727435" cy="2727435"/>
          </a:xfrm>
        </p:grpSpPr>
        <p:sp>
          <p:nvSpPr>
            <p:cNvPr id="18" name="Rectangle 17"/>
            <p:cNvSpPr/>
            <p:nvPr/>
          </p:nvSpPr>
          <p:spPr>
            <a:xfrm>
              <a:off x="-662152" y="1434662"/>
              <a:ext cx="2727435" cy="2727435"/>
            </a:xfrm>
            <a:prstGeom prst="rect">
              <a:avLst/>
            </a:prstGeom>
            <a:solidFill>
              <a:srgbClr val="004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p:cNvSpPr/>
            <p:nvPr/>
          </p:nvSpPr>
          <p:spPr>
            <a:xfrm>
              <a:off x="-662152" y="1434662"/>
              <a:ext cx="2727435" cy="27274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 Placeholder 4"/>
          <p:cNvSpPr txBox="1">
            <a:spLocks/>
          </p:cNvSpPr>
          <p:nvPr/>
        </p:nvSpPr>
        <p:spPr>
          <a:xfrm>
            <a:off x="2023750" y="5465473"/>
            <a:ext cx="5456903" cy="96145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solidFill>
                  <a:schemeClr val="bg1"/>
                </a:solidFill>
              </a:rPr>
              <a:t>Thank You</a:t>
            </a:r>
          </a:p>
          <a:p>
            <a:pPr marL="0" indent="0" algn="ctr">
              <a:buFont typeface="Arial" panose="020B0604020202020204" pitchFamily="34" charset="0"/>
              <a:buNone/>
            </a:pPr>
            <a:r>
              <a:rPr lang="en-US" sz="3200" dirty="0">
                <a:solidFill>
                  <a:schemeClr val="bg1"/>
                </a:solidFill>
              </a:rPr>
              <a:t>Yoel.Kortick@exlibrisgroup.com</a:t>
            </a:r>
          </a:p>
        </p:txBody>
      </p:sp>
      <p:pic>
        <p:nvPicPr>
          <p:cNvPr id="8" name="Picture 7">
            <a:extLst>
              <a:ext uri="{FF2B5EF4-FFF2-40B4-BE49-F238E27FC236}">
                <a16:creationId xmlns:a16="http://schemas.microsoft.com/office/drawing/2014/main" id="{3D27C40A-8058-41E2-9FE4-3A340B6EF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8"/>
            <a:ext cx="9144000" cy="5107577"/>
          </a:xfrm>
          <a:prstGeom prst="rect">
            <a:avLst/>
          </a:prstGeom>
        </p:spPr>
      </p:pic>
      <p:sp>
        <p:nvSpPr>
          <p:cNvPr id="10" name="Rectangle 9">
            <a:extLst>
              <a:ext uri="{FF2B5EF4-FFF2-40B4-BE49-F238E27FC236}">
                <a16:creationId xmlns:a16="http://schemas.microsoft.com/office/drawing/2014/main" id="{23E100B7-900C-4544-AC0A-8E7C6FE1FD1A}"/>
              </a:ext>
            </a:extLst>
          </p:cNvPr>
          <p:cNvSpPr/>
          <p:nvPr/>
        </p:nvSpPr>
        <p:spPr>
          <a:xfrm>
            <a:off x="0" y="6642556"/>
            <a:ext cx="4572000" cy="215444"/>
          </a:xfrm>
          <a:prstGeom prst="rect">
            <a:avLst/>
          </a:prstGeom>
        </p:spPr>
        <p:txBody>
          <a:bodyPr>
            <a:spAutoFit/>
          </a:bodyPr>
          <a:lstStyle/>
          <a:p>
            <a:r>
              <a:rPr lang="he-IL" sz="800" dirty="0">
                <a:solidFill>
                  <a:schemeClr val="bg1"/>
                </a:solidFill>
              </a:rPr>
              <a:t>https://www.askideas.com/20-amazing-sunset-view-pictures-and-images-of-charles-bridge/</a:t>
            </a:r>
          </a:p>
        </p:txBody>
      </p:sp>
      <p:pic>
        <p:nvPicPr>
          <p:cNvPr id="12" name="Picture 11">
            <a:extLst>
              <a:ext uri="{FF2B5EF4-FFF2-40B4-BE49-F238E27FC236}">
                <a16:creationId xmlns:a16="http://schemas.microsoft.com/office/drawing/2014/main" id="{B88F4AD1-2D14-4CCD-A24D-A6C945A9A56B}"/>
              </a:ext>
            </a:extLst>
          </p:cNvPr>
          <p:cNvPicPr>
            <a:picLocks noChangeAspect="1"/>
          </p:cNvPicPr>
          <p:nvPr/>
        </p:nvPicPr>
        <p:blipFill>
          <a:blip r:embed="rId4"/>
          <a:stretch>
            <a:fillRect/>
          </a:stretch>
        </p:blipFill>
        <p:spPr>
          <a:xfrm>
            <a:off x="0" y="5108567"/>
            <a:ext cx="1079166" cy="823093"/>
          </a:xfrm>
          <a:prstGeom prst="rect">
            <a:avLst/>
          </a:prstGeom>
        </p:spPr>
      </p:pic>
      <p:pic>
        <p:nvPicPr>
          <p:cNvPr id="13" name="Picture 12">
            <a:extLst>
              <a:ext uri="{FF2B5EF4-FFF2-40B4-BE49-F238E27FC236}">
                <a16:creationId xmlns:a16="http://schemas.microsoft.com/office/drawing/2014/main" id="{59640AB0-7FB8-46FF-9335-81EC4D0FB7FD}"/>
              </a:ext>
            </a:extLst>
          </p:cNvPr>
          <p:cNvPicPr>
            <a:picLocks noChangeAspect="1"/>
          </p:cNvPicPr>
          <p:nvPr/>
        </p:nvPicPr>
        <p:blipFill>
          <a:blip r:embed="rId5"/>
          <a:stretch>
            <a:fillRect/>
          </a:stretch>
        </p:blipFill>
        <p:spPr>
          <a:xfrm>
            <a:off x="7956749" y="5113668"/>
            <a:ext cx="1200135" cy="828000"/>
          </a:xfrm>
          <a:prstGeom prst="rect">
            <a:avLst/>
          </a:prstGeom>
        </p:spPr>
      </p:pic>
    </p:spTree>
    <p:extLst>
      <p:ext uri="{BB962C8B-B14F-4D97-AF65-F5344CB8AC3E}">
        <p14:creationId xmlns:p14="http://schemas.microsoft.com/office/powerpoint/2010/main" val="2530100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rmAutofit/>
          </a:bodyPr>
          <a:lstStyle/>
          <a:p>
            <a:r>
              <a:rPr lang="en-US" dirty="0"/>
              <a:t>Re-loan limit</a:t>
            </a:r>
          </a:p>
        </p:txBody>
      </p:sp>
      <p:sp>
        <p:nvSpPr>
          <p:cNvPr id="6" name="Content Placeholder 5"/>
          <p:cNvSpPr>
            <a:spLocks noGrp="1"/>
          </p:cNvSpPr>
          <p:nvPr>
            <p:ph idx="1"/>
          </p:nvPr>
        </p:nvSpPr>
        <p:spPr>
          <a:xfrm>
            <a:off x="414044" y="752605"/>
            <a:ext cx="8282085" cy="5426126"/>
          </a:xfrm>
        </p:spPr>
        <p:txBody>
          <a:bodyPr>
            <a:normAutofit/>
          </a:bodyPr>
          <a:lstStyle/>
          <a:p>
            <a:r>
              <a:rPr lang="en-US" dirty="0"/>
              <a:t>It is possible to configure a re-loan limit, preventing patrons from re-loaning items that they have just returned. </a:t>
            </a:r>
          </a:p>
          <a:p>
            <a:endParaRPr lang="en-US" dirty="0"/>
          </a:p>
          <a:p>
            <a:r>
              <a:rPr lang="en-US" dirty="0"/>
              <a:t>This is included in a new policy type called “</a:t>
            </a:r>
            <a:r>
              <a:rPr lang="en-US" dirty="0" err="1"/>
              <a:t>Reloan</a:t>
            </a:r>
            <a:r>
              <a:rPr lang="en-US" dirty="0"/>
              <a:t> Limit”.</a:t>
            </a:r>
          </a:p>
          <a:p>
            <a:endParaRPr lang="en-US" dirty="0"/>
          </a:p>
          <a:p>
            <a:r>
              <a:rPr lang="en-US" dirty="0"/>
              <a:t>A different copy of the same title with the same material type is considered as a single item for this policy. </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a:t>
            </a:fld>
            <a:endParaRPr lang="en-US" dirty="0"/>
          </a:p>
        </p:txBody>
      </p:sp>
    </p:spTree>
    <p:extLst>
      <p:ext uri="{BB962C8B-B14F-4D97-AF65-F5344CB8AC3E}">
        <p14:creationId xmlns:p14="http://schemas.microsoft.com/office/powerpoint/2010/main" val="4209593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rmAutofit/>
          </a:bodyPr>
          <a:lstStyle/>
          <a:p>
            <a:r>
              <a:rPr lang="en-US" dirty="0"/>
              <a:t>Re-loan limit</a:t>
            </a:r>
          </a:p>
        </p:txBody>
      </p:sp>
      <p:sp>
        <p:nvSpPr>
          <p:cNvPr id="6" name="Content Placeholder 5"/>
          <p:cNvSpPr>
            <a:spLocks noGrp="1"/>
          </p:cNvSpPr>
          <p:nvPr>
            <p:ph idx="1"/>
          </p:nvPr>
        </p:nvSpPr>
        <p:spPr>
          <a:xfrm>
            <a:off x="414044" y="752605"/>
            <a:ext cx="8282085" cy="5426126"/>
          </a:xfrm>
        </p:spPr>
        <p:txBody>
          <a:bodyPr>
            <a:normAutofit/>
          </a:bodyPr>
          <a:lstStyle/>
          <a:p>
            <a:r>
              <a:rPr lang="en-US" dirty="0"/>
              <a:t>The policy type has three possible options:</a:t>
            </a:r>
          </a:p>
          <a:p>
            <a:endParaRPr lang="en-US" dirty="0"/>
          </a:p>
          <a:p>
            <a:pPr marL="514350" indent="-514350">
              <a:buFont typeface="+mj-lt"/>
              <a:buAutoNum type="arabicPeriod"/>
            </a:pPr>
            <a:r>
              <a:rPr lang="en-US" dirty="0"/>
              <a:t>None – There is no limit on borrowing copies of the same title. This is the prior functionality and the default.</a:t>
            </a:r>
          </a:p>
          <a:p>
            <a:pPr marL="514350" indent="-514350">
              <a:buFont typeface="+mj-lt"/>
              <a:buAutoNum type="arabicPeriod"/>
            </a:pPr>
            <a:r>
              <a:rPr lang="en-US" dirty="0"/>
              <a:t>Parallel – The patron may not check out two copies of the title at one time.</a:t>
            </a:r>
          </a:p>
          <a:p>
            <a:pPr marL="514350" indent="-514350">
              <a:buFont typeface="+mj-lt"/>
              <a:buAutoNum type="arabicPeriod"/>
            </a:pPr>
            <a:r>
              <a:rPr lang="en-US" dirty="0"/>
              <a:t>Other – You may define the time span (in the Unit of Measurement) in which the same item may not be re-loaned - minutes, hours, days, weeks, or months.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1377238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rmAutofit/>
          </a:bodyPr>
          <a:lstStyle/>
          <a:p>
            <a:r>
              <a:rPr lang="en-US" dirty="0"/>
              <a:t>Re-loan limit</a:t>
            </a:r>
          </a:p>
        </p:txBody>
      </p:sp>
      <p:sp>
        <p:nvSpPr>
          <p:cNvPr id="6" name="Content Placeholder 5"/>
          <p:cNvSpPr>
            <a:spLocks noGrp="1"/>
          </p:cNvSpPr>
          <p:nvPr>
            <p:ph idx="1"/>
          </p:nvPr>
        </p:nvSpPr>
        <p:spPr>
          <a:xfrm>
            <a:off x="414044" y="752605"/>
            <a:ext cx="8282085" cy="5426126"/>
          </a:xfrm>
        </p:spPr>
        <p:txBody>
          <a:bodyPr>
            <a:normAutofit/>
          </a:bodyPr>
          <a:lstStyle/>
          <a:p>
            <a:r>
              <a:rPr lang="en-US" dirty="0"/>
              <a:t>When the re-loan limit policy is set to Parallel and an item of the same title and material type is attempted to be loaned to the same patron, the following block message is displayed: Item of the same title is already on loan for this patron. Parallel loan is prohibited. </a:t>
            </a:r>
          </a:p>
          <a:p>
            <a:endParaRPr lang="en-US" dirty="0"/>
          </a:p>
          <a:p>
            <a:r>
              <a:rPr lang="en-US" dirty="0"/>
              <a:t>When the re-loan limit policy is set to Other and is within the specified period, the following block message is displayed: An item of the same title was recently loaned to this patron. </a:t>
            </a:r>
          </a:p>
        </p:txBody>
      </p:sp>
      <p:sp>
        <p:nvSpPr>
          <p:cNvPr id="2" name="Slide Number Placeholder 1"/>
          <p:cNvSpPr>
            <a:spLocks noGrp="1"/>
          </p:cNvSpPr>
          <p:nvPr>
            <p:ph type="sldNum" sz="quarter" idx="12"/>
          </p:nvPr>
        </p:nvSpPr>
        <p:spPr/>
        <p:txBody>
          <a:bodyPr/>
          <a:lstStyle/>
          <a:p>
            <a:fld id="{1C146586-7EC2-481D-848F-8CE41EB2DE6C}" type="slidenum">
              <a:rPr lang="en-US" smtClean="0"/>
              <a:pPr/>
              <a:t>4</a:t>
            </a:fld>
            <a:endParaRPr lang="en-US" dirty="0"/>
          </a:p>
        </p:txBody>
      </p:sp>
    </p:spTree>
    <p:extLst>
      <p:ext uri="{BB962C8B-B14F-4D97-AF65-F5344CB8AC3E}">
        <p14:creationId xmlns:p14="http://schemas.microsoft.com/office/powerpoint/2010/main" val="2715387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rmAutofit/>
          </a:bodyPr>
          <a:lstStyle/>
          <a:p>
            <a:r>
              <a:rPr lang="en-US" dirty="0"/>
              <a:t>Re-loan limit</a:t>
            </a:r>
          </a:p>
        </p:txBody>
      </p:sp>
      <p:sp>
        <p:nvSpPr>
          <p:cNvPr id="6" name="Content Placeholder 5"/>
          <p:cNvSpPr>
            <a:spLocks noGrp="1"/>
          </p:cNvSpPr>
          <p:nvPr>
            <p:ph idx="1"/>
          </p:nvPr>
        </p:nvSpPr>
        <p:spPr>
          <a:xfrm>
            <a:off x="414044" y="752605"/>
            <a:ext cx="8282085" cy="5426126"/>
          </a:xfrm>
        </p:spPr>
        <p:txBody>
          <a:bodyPr>
            <a:normAutofit/>
          </a:bodyPr>
          <a:lstStyle/>
          <a:p>
            <a:r>
              <a:rPr lang="en-US" dirty="0"/>
              <a:t>Both blocks have a corresponding block in the Block Preferences table. </a:t>
            </a:r>
          </a:p>
          <a:p>
            <a:endParaRPr lang="en-US" dirty="0"/>
          </a:p>
          <a:p>
            <a:r>
              <a:rPr lang="en-US" dirty="0"/>
              <a:t>For serial items, the limit only applies to items with the same description. </a:t>
            </a:r>
          </a:p>
          <a:p>
            <a:endParaRPr lang="en-US" dirty="0"/>
          </a:p>
          <a:p>
            <a:r>
              <a:rPr lang="en-US" dirty="0"/>
              <a:t>If the policy is set to none or the time frame for re-loaning has passed, the loan will successfully execute. See </a:t>
            </a:r>
            <a:r>
              <a:rPr lang="en-US" dirty="0">
                <a:hlinkClick r:id="rId2" tooltip="https://knowledge.exlibrisgroup.com/Alma/Product_Documentation/010Alma_Online_Help_(English)/030Fulfillment/020Circulation_Desk_Operations/040Managing_Patron_Services#Loaning_Items"/>
              </a:rPr>
              <a:t>Loaning Items</a:t>
            </a:r>
            <a:r>
              <a:rPr lang="en-US" dirty="0"/>
              <a:t>.</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a:t>
            </a:fld>
            <a:endParaRPr lang="en-US" dirty="0"/>
          </a:p>
        </p:txBody>
      </p:sp>
    </p:spTree>
    <p:extLst>
      <p:ext uri="{BB962C8B-B14F-4D97-AF65-F5344CB8AC3E}">
        <p14:creationId xmlns:p14="http://schemas.microsoft.com/office/powerpoint/2010/main" val="2861906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9326" cy="633250"/>
          </a:xfrm>
        </p:spPr>
        <p:txBody>
          <a:bodyPr>
            <a:normAutofit/>
          </a:bodyPr>
          <a:lstStyle/>
          <a:p>
            <a:r>
              <a:rPr lang="en-US" dirty="0"/>
              <a:t>Re-loan limit</a:t>
            </a:r>
          </a:p>
        </p:txBody>
      </p:sp>
      <p:sp>
        <p:nvSpPr>
          <p:cNvPr id="6" name="Content Placeholder 5"/>
          <p:cNvSpPr>
            <a:spLocks noGrp="1"/>
          </p:cNvSpPr>
          <p:nvPr>
            <p:ph idx="1"/>
          </p:nvPr>
        </p:nvSpPr>
        <p:spPr>
          <a:xfrm>
            <a:off x="414044" y="752605"/>
            <a:ext cx="8282085" cy="649475"/>
          </a:xfrm>
        </p:spPr>
        <p:txBody>
          <a:bodyPr>
            <a:normAutofit fontScale="77500" lnSpcReduction="20000"/>
          </a:bodyPr>
          <a:lstStyle/>
          <a:p>
            <a:r>
              <a:rPr lang="en-US" dirty="0"/>
              <a:t>For example … in Central Library location “Books (3 day loan)” uses fulfillment unit “3 Day”</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a:t>
            </a:fld>
            <a:endParaRPr lang="en-US" dirty="0"/>
          </a:p>
        </p:txBody>
      </p:sp>
      <p:pic>
        <p:nvPicPr>
          <p:cNvPr id="3" name="Picture 2">
            <a:extLst>
              <a:ext uri="{FF2B5EF4-FFF2-40B4-BE49-F238E27FC236}">
                <a16:creationId xmlns:a16="http://schemas.microsoft.com/office/drawing/2014/main" id="{7646FD58-2B54-4ADC-8209-EE641DB60070}"/>
              </a:ext>
            </a:extLst>
          </p:cNvPr>
          <p:cNvPicPr>
            <a:picLocks noChangeAspect="1"/>
          </p:cNvPicPr>
          <p:nvPr/>
        </p:nvPicPr>
        <p:blipFill>
          <a:blip r:embed="rId2"/>
          <a:stretch>
            <a:fillRect/>
          </a:stretch>
        </p:blipFill>
        <p:spPr>
          <a:xfrm>
            <a:off x="150902" y="2369874"/>
            <a:ext cx="8772525" cy="1704975"/>
          </a:xfrm>
          <a:prstGeom prst="rect">
            <a:avLst/>
          </a:prstGeom>
          <a:ln>
            <a:solidFill>
              <a:schemeClr val="accent1"/>
            </a:solidFill>
          </a:ln>
        </p:spPr>
      </p:pic>
      <p:sp>
        <p:nvSpPr>
          <p:cNvPr id="4" name="Rectangle 3">
            <a:extLst>
              <a:ext uri="{FF2B5EF4-FFF2-40B4-BE49-F238E27FC236}">
                <a16:creationId xmlns:a16="http://schemas.microsoft.com/office/drawing/2014/main" id="{00E05CF1-E54D-4E33-88CE-937533B6D31F}"/>
              </a:ext>
            </a:extLst>
          </p:cNvPr>
          <p:cNvSpPr/>
          <p:nvPr/>
        </p:nvSpPr>
        <p:spPr>
          <a:xfrm>
            <a:off x="2081348" y="3659968"/>
            <a:ext cx="1419497" cy="2786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7" name="Rectangle 6">
            <a:extLst>
              <a:ext uri="{FF2B5EF4-FFF2-40B4-BE49-F238E27FC236}">
                <a16:creationId xmlns:a16="http://schemas.microsoft.com/office/drawing/2014/main" id="{D994C0B6-6F27-42AF-8CCD-E4DFEC0F9A65}"/>
              </a:ext>
            </a:extLst>
          </p:cNvPr>
          <p:cNvSpPr/>
          <p:nvPr/>
        </p:nvSpPr>
        <p:spPr>
          <a:xfrm>
            <a:off x="7384868" y="3677385"/>
            <a:ext cx="653143" cy="261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2691979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477D05-3CE2-4D90-B538-A085E1BDBB05}"/>
              </a:ext>
            </a:extLst>
          </p:cNvPr>
          <p:cNvPicPr>
            <a:picLocks noChangeAspect="1"/>
          </p:cNvPicPr>
          <p:nvPr/>
        </p:nvPicPr>
        <p:blipFill>
          <a:blip r:embed="rId2"/>
          <a:stretch>
            <a:fillRect/>
          </a:stretch>
        </p:blipFill>
        <p:spPr>
          <a:xfrm>
            <a:off x="78381" y="1636465"/>
            <a:ext cx="9000000" cy="3922899"/>
          </a:xfrm>
          <a:prstGeom prst="rect">
            <a:avLst/>
          </a:prstGeom>
          <a:ln>
            <a:solidFill>
              <a:schemeClr val="accent1"/>
            </a:solidFill>
          </a:ln>
        </p:spPr>
      </p:pic>
      <p:sp>
        <p:nvSpPr>
          <p:cNvPr id="5" name="Title 4"/>
          <p:cNvSpPr>
            <a:spLocks noGrp="1"/>
          </p:cNvSpPr>
          <p:nvPr>
            <p:ph type="title"/>
          </p:nvPr>
        </p:nvSpPr>
        <p:spPr>
          <a:xfrm>
            <a:off x="414045" y="18352"/>
            <a:ext cx="8599326" cy="633250"/>
          </a:xfrm>
        </p:spPr>
        <p:txBody>
          <a:bodyPr>
            <a:normAutofit/>
          </a:bodyPr>
          <a:lstStyle/>
          <a:p>
            <a:r>
              <a:rPr lang="en-US" dirty="0"/>
              <a:t>Re-loan limit</a:t>
            </a:r>
          </a:p>
        </p:txBody>
      </p:sp>
      <p:sp>
        <p:nvSpPr>
          <p:cNvPr id="6" name="Content Placeholder 5"/>
          <p:cNvSpPr>
            <a:spLocks noGrp="1"/>
          </p:cNvSpPr>
          <p:nvPr>
            <p:ph idx="1"/>
          </p:nvPr>
        </p:nvSpPr>
        <p:spPr>
          <a:xfrm>
            <a:off x="414044" y="752605"/>
            <a:ext cx="8282085" cy="649475"/>
          </a:xfrm>
        </p:spPr>
        <p:txBody>
          <a:bodyPr>
            <a:normAutofit fontScale="77500" lnSpcReduction="20000"/>
          </a:bodyPr>
          <a:lstStyle/>
          <a:p>
            <a:r>
              <a:rPr lang="en-US" dirty="0"/>
              <a:t>Fulfillment unit “3 Day” has a rule that states “If the user group = student then use terms of use “3 day student 3 day”</a:t>
            </a:r>
          </a:p>
        </p:txBody>
      </p:sp>
      <p:sp>
        <p:nvSpPr>
          <p:cNvPr id="2" name="Slide Number Placeholder 1"/>
          <p:cNvSpPr>
            <a:spLocks noGrp="1"/>
          </p:cNvSpPr>
          <p:nvPr>
            <p:ph type="sldNum" sz="quarter" idx="12"/>
          </p:nvPr>
        </p:nvSpPr>
        <p:spPr/>
        <p:txBody>
          <a:bodyPr/>
          <a:lstStyle/>
          <a:p>
            <a:fld id="{1C146586-7EC2-481D-848F-8CE41EB2DE6C}" type="slidenum">
              <a:rPr lang="en-US" smtClean="0"/>
              <a:pPr/>
              <a:t>7</a:t>
            </a:fld>
            <a:endParaRPr lang="en-US" dirty="0"/>
          </a:p>
        </p:txBody>
      </p:sp>
      <p:sp>
        <p:nvSpPr>
          <p:cNvPr id="4" name="Rectangle 3">
            <a:extLst>
              <a:ext uri="{FF2B5EF4-FFF2-40B4-BE49-F238E27FC236}">
                <a16:creationId xmlns:a16="http://schemas.microsoft.com/office/drawing/2014/main" id="{00E05CF1-E54D-4E33-88CE-937533B6D31F}"/>
              </a:ext>
            </a:extLst>
          </p:cNvPr>
          <p:cNvSpPr/>
          <p:nvPr/>
        </p:nvSpPr>
        <p:spPr>
          <a:xfrm>
            <a:off x="1236617" y="5190309"/>
            <a:ext cx="1419497" cy="2786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7" name="Rectangle 6">
            <a:extLst>
              <a:ext uri="{FF2B5EF4-FFF2-40B4-BE49-F238E27FC236}">
                <a16:creationId xmlns:a16="http://schemas.microsoft.com/office/drawing/2014/main" id="{D994C0B6-6F27-42AF-8CCD-E4DFEC0F9A65}"/>
              </a:ext>
            </a:extLst>
          </p:cNvPr>
          <p:cNvSpPr/>
          <p:nvPr/>
        </p:nvSpPr>
        <p:spPr>
          <a:xfrm>
            <a:off x="7393577" y="4328161"/>
            <a:ext cx="653143" cy="261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640198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D7AC6F-1C0E-4E2B-B97D-55D03D0C6CC8}"/>
              </a:ext>
            </a:extLst>
          </p:cNvPr>
          <p:cNvPicPr>
            <a:picLocks noChangeAspect="1"/>
          </p:cNvPicPr>
          <p:nvPr/>
        </p:nvPicPr>
        <p:blipFill>
          <a:blip r:embed="rId2"/>
          <a:stretch>
            <a:fillRect/>
          </a:stretch>
        </p:blipFill>
        <p:spPr>
          <a:xfrm>
            <a:off x="78381" y="2608151"/>
            <a:ext cx="9000000" cy="1615849"/>
          </a:xfrm>
          <a:prstGeom prst="rect">
            <a:avLst/>
          </a:prstGeom>
          <a:ln>
            <a:solidFill>
              <a:schemeClr val="accent1"/>
            </a:solidFill>
          </a:ln>
        </p:spPr>
      </p:pic>
      <p:sp>
        <p:nvSpPr>
          <p:cNvPr id="5" name="Title 4"/>
          <p:cNvSpPr>
            <a:spLocks noGrp="1"/>
          </p:cNvSpPr>
          <p:nvPr>
            <p:ph type="title"/>
          </p:nvPr>
        </p:nvSpPr>
        <p:spPr>
          <a:xfrm>
            <a:off x="414045" y="18352"/>
            <a:ext cx="8599326" cy="633250"/>
          </a:xfrm>
        </p:spPr>
        <p:txBody>
          <a:bodyPr>
            <a:normAutofit/>
          </a:bodyPr>
          <a:lstStyle/>
          <a:p>
            <a:r>
              <a:rPr lang="en-US" dirty="0"/>
              <a:t>Re-loan limit</a:t>
            </a:r>
          </a:p>
        </p:txBody>
      </p:sp>
      <p:sp>
        <p:nvSpPr>
          <p:cNvPr id="6" name="Content Placeholder 5"/>
          <p:cNvSpPr>
            <a:spLocks noGrp="1"/>
          </p:cNvSpPr>
          <p:nvPr>
            <p:ph idx="1"/>
          </p:nvPr>
        </p:nvSpPr>
        <p:spPr>
          <a:xfrm>
            <a:off x="414044" y="752605"/>
            <a:ext cx="8282085" cy="649475"/>
          </a:xfrm>
        </p:spPr>
        <p:txBody>
          <a:bodyPr>
            <a:normAutofit fontScale="77500" lnSpcReduction="20000"/>
          </a:bodyPr>
          <a:lstStyle/>
          <a:p>
            <a:r>
              <a:rPr lang="en-US" dirty="0"/>
              <a:t>terms of use “3 day student 3 day” has </a:t>
            </a:r>
            <a:r>
              <a:rPr lang="en-US" dirty="0" err="1"/>
              <a:t>reloan</a:t>
            </a:r>
            <a:r>
              <a:rPr lang="en-US" dirty="0"/>
              <a:t> limit “Cannot </a:t>
            </a:r>
            <a:r>
              <a:rPr lang="en-US" dirty="0" err="1"/>
              <a:t>reloan</a:t>
            </a:r>
            <a:r>
              <a:rPr lang="en-US" dirty="0"/>
              <a:t> within one hour”</a:t>
            </a:r>
          </a:p>
        </p:txBody>
      </p:sp>
      <p:sp>
        <p:nvSpPr>
          <p:cNvPr id="2" name="Slide Number Placeholder 1"/>
          <p:cNvSpPr>
            <a:spLocks noGrp="1"/>
          </p:cNvSpPr>
          <p:nvPr>
            <p:ph type="sldNum" sz="quarter" idx="12"/>
          </p:nvPr>
        </p:nvSpPr>
        <p:spPr/>
        <p:txBody>
          <a:bodyPr/>
          <a:lstStyle/>
          <a:p>
            <a:fld id="{1C146586-7EC2-481D-848F-8CE41EB2DE6C}" type="slidenum">
              <a:rPr lang="en-US" smtClean="0"/>
              <a:pPr/>
              <a:t>8</a:t>
            </a:fld>
            <a:endParaRPr lang="en-US" dirty="0"/>
          </a:p>
        </p:txBody>
      </p:sp>
      <p:sp>
        <p:nvSpPr>
          <p:cNvPr id="4" name="Rectangle 3">
            <a:extLst>
              <a:ext uri="{FF2B5EF4-FFF2-40B4-BE49-F238E27FC236}">
                <a16:creationId xmlns:a16="http://schemas.microsoft.com/office/drawing/2014/main" id="{00E05CF1-E54D-4E33-88CE-937533B6D31F}"/>
              </a:ext>
            </a:extLst>
          </p:cNvPr>
          <p:cNvSpPr/>
          <p:nvPr/>
        </p:nvSpPr>
        <p:spPr>
          <a:xfrm>
            <a:off x="4850674" y="3831773"/>
            <a:ext cx="3845455" cy="2786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7" name="Rectangle 6">
            <a:extLst>
              <a:ext uri="{FF2B5EF4-FFF2-40B4-BE49-F238E27FC236}">
                <a16:creationId xmlns:a16="http://schemas.microsoft.com/office/drawing/2014/main" id="{D994C0B6-6F27-42AF-8CCD-E4DFEC0F9A65}"/>
              </a:ext>
            </a:extLst>
          </p:cNvPr>
          <p:cNvSpPr/>
          <p:nvPr/>
        </p:nvSpPr>
        <p:spPr>
          <a:xfrm>
            <a:off x="414044" y="3831773"/>
            <a:ext cx="883533" cy="2873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2086951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1EF3C9-B642-437D-885C-78F1DF81672D}"/>
              </a:ext>
            </a:extLst>
          </p:cNvPr>
          <p:cNvPicPr>
            <a:picLocks noChangeAspect="1"/>
          </p:cNvPicPr>
          <p:nvPr/>
        </p:nvPicPr>
        <p:blipFill>
          <a:blip r:embed="rId2"/>
          <a:stretch>
            <a:fillRect/>
          </a:stretch>
        </p:blipFill>
        <p:spPr>
          <a:xfrm>
            <a:off x="504008" y="1372815"/>
            <a:ext cx="2057400" cy="3171825"/>
          </a:xfrm>
          <a:prstGeom prst="rect">
            <a:avLst/>
          </a:prstGeom>
          <a:ln>
            <a:solidFill>
              <a:schemeClr val="accent1"/>
            </a:solidFill>
          </a:ln>
        </p:spPr>
      </p:pic>
      <p:sp>
        <p:nvSpPr>
          <p:cNvPr id="5" name="Title 4"/>
          <p:cNvSpPr>
            <a:spLocks noGrp="1"/>
          </p:cNvSpPr>
          <p:nvPr>
            <p:ph type="title"/>
          </p:nvPr>
        </p:nvSpPr>
        <p:spPr>
          <a:xfrm>
            <a:off x="414045" y="18352"/>
            <a:ext cx="8599326" cy="633250"/>
          </a:xfrm>
        </p:spPr>
        <p:txBody>
          <a:bodyPr>
            <a:normAutofit/>
          </a:bodyPr>
          <a:lstStyle/>
          <a:p>
            <a:r>
              <a:rPr lang="en-US" dirty="0"/>
              <a:t>Re-loan limit</a:t>
            </a:r>
          </a:p>
        </p:txBody>
      </p:sp>
      <p:sp>
        <p:nvSpPr>
          <p:cNvPr id="6" name="Content Placeholder 5"/>
          <p:cNvSpPr>
            <a:spLocks noGrp="1"/>
          </p:cNvSpPr>
          <p:nvPr>
            <p:ph idx="1"/>
          </p:nvPr>
        </p:nvSpPr>
        <p:spPr>
          <a:xfrm>
            <a:off x="414044" y="752605"/>
            <a:ext cx="8282085" cy="649475"/>
          </a:xfrm>
        </p:spPr>
        <p:txBody>
          <a:bodyPr>
            <a:normAutofit fontScale="85000" lnSpcReduction="10000"/>
          </a:bodyPr>
          <a:lstStyle/>
          <a:p>
            <a:r>
              <a:rPr lang="en-US" dirty="0"/>
              <a:t>Let’s now look at </a:t>
            </a:r>
            <a:r>
              <a:rPr lang="en-US" dirty="0" err="1"/>
              <a:t>reloan</a:t>
            </a:r>
            <a:r>
              <a:rPr lang="en-US" dirty="0"/>
              <a:t> limit “Cannot </a:t>
            </a:r>
            <a:r>
              <a:rPr lang="en-US" dirty="0" err="1"/>
              <a:t>reloan</a:t>
            </a:r>
            <a:r>
              <a:rPr lang="en-US" dirty="0"/>
              <a:t> within one hour”</a:t>
            </a:r>
          </a:p>
        </p:txBody>
      </p:sp>
      <p:sp>
        <p:nvSpPr>
          <p:cNvPr id="2" name="Slide Number Placeholder 1"/>
          <p:cNvSpPr>
            <a:spLocks noGrp="1"/>
          </p:cNvSpPr>
          <p:nvPr>
            <p:ph type="sldNum" sz="quarter" idx="12"/>
          </p:nvPr>
        </p:nvSpPr>
        <p:spPr/>
        <p:txBody>
          <a:bodyPr/>
          <a:lstStyle/>
          <a:p>
            <a:fld id="{1C146586-7EC2-481D-848F-8CE41EB2DE6C}" type="slidenum">
              <a:rPr lang="en-US" smtClean="0"/>
              <a:pPr/>
              <a:t>9</a:t>
            </a:fld>
            <a:endParaRPr lang="en-US" dirty="0"/>
          </a:p>
        </p:txBody>
      </p:sp>
      <p:sp>
        <p:nvSpPr>
          <p:cNvPr id="7" name="Rectangle 6">
            <a:extLst>
              <a:ext uri="{FF2B5EF4-FFF2-40B4-BE49-F238E27FC236}">
                <a16:creationId xmlns:a16="http://schemas.microsoft.com/office/drawing/2014/main" id="{D994C0B6-6F27-42AF-8CCD-E4DFEC0F9A65}"/>
              </a:ext>
            </a:extLst>
          </p:cNvPr>
          <p:cNvSpPr/>
          <p:nvPr/>
        </p:nvSpPr>
        <p:spPr>
          <a:xfrm>
            <a:off x="504008" y="3108951"/>
            <a:ext cx="1995352" cy="2873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pic>
        <p:nvPicPr>
          <p:cNvPr id="9" name="Picture 8">
            <a:extLst>
              <a:ext uri="{FF2B5EF4-FFF2-40B4-BE49-F238E27FC236}">
                <a16:creationId xmlns:a16="http://schemas.microsoft.com/office/drawing/2014/main" id="{A6C72187-F9D1-471C-9952-7B621C4B6733}"/>
              </a:ext>
            </a:extLst>
          </p:cNvPr>
          <p:cNvPicPr>
            <a:picLocks noChangeAspect="1"/>
          </p:cNvPicPr>
          <p:nvPr/>
        </p:nvPicPr>
        <p:blipFill>
          <a:blip r:embed="rId3"/>
          <a:stretch>
            <a:fillRect/>
          </a:stretch>
        </p:blipFill>
        <p:spPr>
          <a:xfrm>
            <a:off x="71231" y="4701710"/>
            <a:ext cx="9000000" cy="1567968"/>
          </a:xfrm>
          <a:prstGeom prst="rect">
            <a:avLst/>
          </a:prstGeom>
          <a:ln>
            <a:solidFill>
              <a:schemeClr val="accent1"/>
            </a:solidFill>
          </a:ln>
        </p:spPr>
      </p:pic>
      <p:sp>
        <p:nvSpPr>
          <p:cNvPr id="10" name="Rectangle 9">
            <a:extLst>
              <a:ext uri="{FF2B5EF4-FFF2-40B4-BE49-F238E27FC236}">
                <a16:creationId xmlns:a16="http://schemas.microsoft.com/office/drawing/2014/main" id="{C266D45A-356B-4B22-ACAB-9ECBAC7C8CCC}"/>
              </a:ext>
            </a:extLst>
          </p:cNvPr>
          <p:cNvSpPr/>
          <p:nvPr/>
        </p:nvSpPr>
        <p:spPr>
          <a:xfrm>
            <a:off x="396626" y="5050939"/>
            <a:ext cx="1379922" cy="2873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11" name="Rectangle 10">
            <a:extLst>
              <a:ext uri="{FF2B5EF4-FFF2-40B4-BE49-F238E27FC236}">
                <a16:creationId xmlns:a16="http://schemas.microsoft.com/office/drawing/2014/main" id="{A5EFA7C3-0F6B-4FCA-AE12-A5E85A9B1092}"/>
              </a:ext>
            </a:extLst>
          </p:cNvPr>
          <p:cNvSpPr/>
          <p:nvPr/>
        </p:nvSpPr>
        <p:spPr>
          <a:xfrm>
            <a:off x="2561408" y="5562637"/>
            <a:ext cx="1478050" cy="2873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2750157084"/>
      </p:ext>
    </p:extLst>
  </p:cSld>
  <p:clrMapOvr>
    <a:masterClrMapping/>
  </p:clrMapOvr>
</p:sld>
</file>

<file path=ppt/theme/theme1.xml><?xml version="1.0" encoding="utf-8"?>
<a:theme xmlns:a="http://schemas.openxmlformats.org/drawingml/2006/main" name="1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x Libris Primo">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Ex Libris Alm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Ex Libris Voyager">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Ex Libris Rosett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Ex Libris Aleph">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Ex Libris campusM">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6843</TotalTime>
  <Words>567</Words>
  <Application>Microsoft Office PowerPoint</Application>
  <PresentationFormat>On-screen Show (4:3)</PresentationFormat>
  <Paragraphs>64</Paragraphs>
  <Slides>15</Slides>
  <Notes>1</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15</vt:i4>
      </vt:variant>
    </vt:vector>
  </HeadingPairs>
  <TitlesOfParts>
    <vt:vector size="24" baseType="lpstr">
      <vt:lpstr>Arial</vt:lpstr>
      <vt:lpstr>Calibri</vt:lpstr>
      <vt:lpstr>1_Ex Libris Template</vt:lpstr>
      <vt:lpstr>2_Ex Libris Primo</vt:lpstr>
      <vt:lpstr>3_Ex Libris Alma</vt:lpstr>
      <vt:lpstr>4_Ex Libris Voyager</vt:lpstr>
      <vt:lpstr>5_Ex Libris Rosetta</vt:lpstr>
      <vt:lpstr>6_Ex Libris Aleph</vt:lpstr>
      <vt:lpstr>7_Ex Libris campusM</vt:lpstr>
      <vt:lpstr>Re-loan limit</vt:lpstr>
      <vt:lpstr>Re-loan limit</vt:lpstr>
      <vt:lpstr>Re-loan limit</vt:lpstr>
      <vt:lpstr>Re-loan limit</vt:lpstr>
      <vt:lpstr>Re-loan limit</vt:lpstr>
      <vt:lpstr>Re-loan limit</vt:lpstr>
      <vt:lpstr>Re-loan limit</vt:lpstr>
      <vt:lpstr>Re-loan limit</vt:lpstr>
      <vt:lpstr>Re-loan limit</vt:lpstr>
      <vt:lpstr>Re-loan limit</vt:lpstr>
      <vt:lpstr>Re-loan limit</vt:lpstr>
      <vt:lpstr>Re-loan limit</vt:lpstr>
      <vt:lpstr>Re-loan limit</vt:lpstr>
      <vt:lpstr>Re-loan limit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שרון דר</dc:creator>
  <cp:lastModifiedBy>Yoel Kortick</cp:lastModifiedBy>
  <cp:revision>425</cp:revision>
  <cp:lastPrinted>2015-10-14T02:56:41Z</cp:lastPrinted>
  <dcterms:created xsi:type="dcterms:W3CDTF">2015-04-14T20:14:13Z</dcterms:created>
  <dcterms:modified xsi:type="dcterms:W3CDTF">2018-08-16T10:31:53Z</dcterms:modified>
</cp:coreProperties>
</file>